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handoutMasterIdLst>
    <p:handoutMasterId r:id="rId70"/>
  </p:handoutMasterIdLst>
  <p:sldIdLst>
    <p:sldId id="388" r:id="rId2"/>
    <p:sldId id="260" r:id="rId3"/>
    <p:sldId id="382" r:id="rId4"/>
    <p:sldId id="459" r:id="rId5"/>
    <p:sldId id="390" r:id="rId6"/>
    <p:sldId id="389" r:id="rId7"/>
    <p:sldId id="316" r:id="rId8"/>
    <p:sldId id="306" r:id="rId9"/>
    <p:sldId id="393" r:id="rId10"/>
    <p:sldId id="392" r:id="rId11"/>
    <p:sldId id="394" r:id="rId12"/>
    <p:sldId id="395" r:id="rId13"/>
    <p:sldId id="396" r:id="rId14"/>
    <p:sldId id="398" r:id="rId15"/>
    <p:sldId id="397" r:id="rId16"/>
    <p:sldId id="399" r:id="rId17"/>
    <p:sldId id="400" r:id="rId18"/>
    <p:sldId id="401" r:id="rId19"/>
    <p:sldId id="403" r:id="rId20"/>
    <p:sldId id="402" r:id="rId21"/>
    <p:sldId id="404" r:id="rId22"/>
    <p:sldId id="406" r:id="rId23"/>
    <p:sldId id="409" r:id="rId24"/>
    <p:sldId id="407" r:id="rId25"/>
    <p:sldId id="410" r:id="rId26"/>
    <p:sldId id="412" r:id="rId27"/>
    <p:sldId id="413" r:id="rId28"/>
    <p:sldId id="308" r:id="rId29"/>
    <p:sldId id="414" r:id="rId30"/>
    <p:sldId id="415" r:id="rId31"/>
    <p:sldId id="416" r:id="rId32"/>
    <p:sldId id="417" r:id="rId33"/>
    <p:sldId id="418" r:id="rId34"/>
    <p:sldId id="419" r:id="rId35"/>
    <p:sldId id="420" r:id="rId36"/>
    <p:sldId id="427" r:id="rId37"/>
    <p:sldId id="428" r:id="rId38"/>
    <p:sldId id="429" r:id="rId39"/>
    <p:sldId id="424" r:id="rId40"/>
    <p:sldId id="425" r:id="rId41"/>
    <p:sldId id="426" r:id="rId42"/>
    <p:sldId id="430" r:id="rId43"/>
    <p:sldId id="385" r:id="rId44"/>
    <p:sldId id="432" r:id="rId45"/>
    <p:sldId id="433" r:id="rId46"/>
    <p:sldId id="435" r:id="rId47"/>
    <p:sldId id="436" r:id="rId48"/>
    <p:sldId id="439" r:id="rId49"/>
    <p:sldId id="437" r:id="rId50"/>
    <p:sldId id="438" r:id="rId51"/>
    <p:sldId id="440" r:id="rId52"/>
    <p:sldId id="441" r:id="rId53"/>
    <p:sldId id="444" r:id="rId54"/>
    <p:sldId id="445" r:id="rId55"/>
    <p:sldId id="446" r:id="rId56"/>
    <p:sldId id="447" r:id="rId57"/>
    <p:sldId id="442" r:id="rId58"/>
    <p:sldId id="448" r:id="rId59"/>
    <p:sldId id="450" r:id="rId60"/>
    <p:sldId id="449" r:id="rId61"/>
    <p:sldId id="456" r:id="rId62"/>
    <p:sldId id="451" r:id="rId63"/>
    <p:sldId id="454" r:id="rId64"/>
    <p:sldId id="457" r:id="rId65"/>
    <p:sldId id="452" r:id="rId66"/>
    <p:sldId id="453" r:id="rId67"/>
    <p:sldId id="458" r:id="rId68"/>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241">
          <p15:clr>
            <a:srgbClr val="A4A3A4"/>
          </p15:clr>
        </p15:guide>
        <p15:guide id="2" pos="7484">
          <p15:clr>
            <a:srgbClr val="A4A3A4"/>
          </p15:clr>
        </p15:guide>
      </p15:sldGuideLst>
    </p:ext>
    <p:ext uri="{2D200454-40CA-4A62-9FC3-DE9A4176ACB9}">
      <p15:notesGuideLst xmlns:p15="http://schemas.microsoft.com/office/powerpoint/2012/main">
        <p15:guide id="1" orient="horz" pos="2911">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F00000"/>
    <a:srgbClr val="9D234F"/>
    <a:srgbClr val="D22800"/>
    <a:srgbClr val="E62C00"/>
    <a:srgbClr val="FF3300"/>
    <a:srgbClr val="4DA9CF"/>
    <a:srgbClr val="671734"/>
    <a:srgbClr val="DC6690"/>
    <a:srgbClr val="DD66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3078" autoAdjust="0"/>
  </p:normalViewPr>
  <p:slideViewPr>
    <p:cSldViewPr>
      <p:cViewPr varScale="1">
        <p:scale>
          <a:sx n="56" d="100"/>
          <a:sy n="56" d="100"/>
        </p:scale>
        <p:origin x="672" y="78"/>
      </p:cViewPr>
      <p:guideLst>
        <p:guide orient="horz" pos="4241"/>
        <p:guide pos="7484"/>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911"/>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t>2021/11/19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t>‹#›</a:t>
            </a:fld>
            <a:endParaRPr lang="zh-CN" altLang="en-US"/>
          </a:p>
        </p:txBody>
      </p:sp>
    </p:spTree>
    <p:extLst>
      <p:ext uri="{BB962C8B-B14F-4D97-AF65-F5344CB8AC3E}">
        <p14:creationId xmlns:p14="http://schemas.microsoft.com/office/powerpoint/2010/main" val="10555054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t>2021/11/19</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t>‹#›</a:t>
            </a:fld>
            <a:endParaRPr lang="zh-CN" altLang="en-US"/>
          </a:p>
        </p:txBody>
      </p:sp>
    </p:spTree>
    <p:extLst>
      <p:ext uri="{BB962C8B-B14F-4D97-AF65-F5344CB8AC3E}">
        <p14:creationId xmlns:p14="http://schemas.microsoft.com/office/powerpoint/2010/main" val="22698917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t>67</a:t>
            </a:fld>
            <a:endParaRPr lang="zh-CN" altLang="en-US"/>
          </a:p>
        </p:txBody>
      </p:sp>
    </p:spTree>
    <p:extLst>
      <p:ext uri="{BB962C8B-B14F-4D97-AF65-F5344CB8AC3E}">
        <p14:creationId xmlns:p14="http://schemas.microsoft.com/office/powerpoint/2010/main" val="2210115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t>47</a:t>
            </a:fld>
            <a:endParaRPr lang="zh-CN" altLang="en-US"/>
          </a:p>
        </p:txBody>
      </p:sp>
    </p:spTree>
    <p:extLst>
      <p:ext uri="{BB962C8B-B14F-4D97-AF65-F5344CB8AC3E}">
        <p14:creationId xmlns:p14="http://schemas.microsoft.com/office/powerpoint/2010/main" val="2210115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t>48</a:t>
            </a:fld>
            <a:endParaRPr lang="zh-CN" altLang="en-US"/>
          </a:p>
        </p:txBody>
      </p:sp>
    </p:spTree>
    <p:extLst>
      <p:ext uri="{BB962C8B-B14F-4D97-AF65-F5344CB8AC3E}">
        <p14:creationId xmlns:p14="http://schemas.microsoft.com/office/powerpoint/2010/main" val="2210115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t>57</a:t>
            </a:fld>
            <a:endParaRPr lang="zh-CN" altLang="en-US"/>
          </a:p>
        </p:txBody>
      </p:sp>
    </p:spTree>
    <p:extLst>
      <p:ext uri="{BB962C8B-B14F-4D97-AF65-F5344CB8AC3E}">
        <p14:creationId xmlns:p14="http://schemas.microsoft.com/office/powerpoint/2010/main" val="2210115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t>58</a:t>
            </a:fld>
            <a:endParaRPr lang="zh-CN" altLang="en-US"/>
          </a:p>
        </p:txBody>
      </p:sp>
    </p:spTree>
    <p:extLst>
      <p:ext uri="{BB962C8B-B14F-4D97-AF65-F5344CB8AC3E}">
        <p14:creationId xmlns:p14="http://schemas.microsoft.com/office/powerpoint/2010/main" val="2210115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t>59</a:t>
            </a:fld>
            <a:endParaRPr lang="zh-CN" altLang="en-US"/>
          </a:p>
        </p:txBody>
      </p:sp>
    </p:spTree>
    <p:extLst>
      <p:ext uri="{BB962C8B-B14F-4D97-AF65-F5344CB8AC3E}">
        <p14:creationId xmlns:p14="http://schemas.microsoft.com/office/powerpoint/2010/main" val="2210115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t>60</a:t>
            </a:fld>
            <a:endParaRPr lang="zh-CN" altLang="en-US"/>
          </a:p>
        </p:txBody>
      </p:sp>
    </p:spTree>
    <p:extLst>
      <p:ext uri="{BB962C8B-B14F-4D97-AF65-F5344CB8AC3E}">
        <p14:creationId xmlns:p14="http://schemas.microsoft.com/office/powerpoint/2010/main" val="2210115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t>65</a:t>
            </a:fld>
            <a:endParaRPr lang="zh-CN" altLang="en-US"/>
          </a:p>
        </p:txBody>
      </p:sp>
    </p:spTree>
    <p:extLst>
      <p:ext uri="{BB962C8B-B14F-4D97-AF65-F5344CB8AC3E}">
        <p14:creationId xmlns:p14="http://schemas.microsoft.com/office/powerpoint/2010/main" val="2210115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t>66</a:t>
            </a:fld>
            <a:endParaRPr lang="zh-CN" altLang="en-US"/>
          </a:p>
        </p:txBody>
      </p:sp>
    </p:spTree>
    <p:extLst>
      <p:ext uri="{BB962C8B-B14F-4D97-AF65-F5344CB8AC3E}">
        <p14:creationId xmlns:p14="http://schemas.microsoft.com/office/powerpoint/2010/main" val="2210115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npointgz.cn/faq/index.html?q=luanma" TargetMode="External"/><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hyperlink" Target="http://www.canpointgz.cn/faq" TargetMode="External"/><Relationship Id="rId4" Type="http://schemas.openxmlformats.org/officeDocument/2006/relationships/hyperlink" Target="https://www.canpointgz.cn/faq/index.html?q=xianshi"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6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43.xml"/><Relationship Id="rId5" Type="http://schemas.openxmlformats.org/officeDocument/2006/relationships/slide" Target="slide28.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p:cNvSpPr txBox="1"/>
          <p:nvPr/>
        </p:nvSpPr>
        <p:spPr>
          <a:xfrm>
            <a:off x="2358160" y="324446"/>
            <a:ext cx="9307460" cy="1200329"/>
          </a:xfrm>
          <a:prstGeom prst="rect">
            <a:avLst/>
          </a:prstGeom>
          <a:noFill/>
        </p:spPr>
        <p:txBody>
          <a:bodyPr wrap="square" rtlCol="0">
            <a:spAutoFit/>
          </a:bodyPr>
          <a:lstStyle/>
          <a:p>
            <a:r>
              <a:rPr lang="zh-CN" altLang="en-US" sz="7200" b="1" dirty="0">
                <a:solidFill>
                  <a:srgbClr val="DD6690"/>
                </a:solidFill>
                <a:latin typeface="微软雅黑" panose="020B0503020204020204" pitchFamily="34" charset="-122"/>
                <a:ea typeface="微软雅黑" panose="020B0503020204020204" pitchFamily="34" charset="-122"/>
              </a:rPr>
              <a:t>课件编辑说明</a:t>
            </a:r>
          </a:p>
        </p:txBody>
      </p:sp>
      <p:pic>
        <p:nvPicPr>
          <p:cNvPr id="4" name="图片 3"/>
          <p:cNvPicPr>
            <a:picLocks noChangeAspect="1"/>
          </p:cNvPicPr>
          <p:nvPr/>
        </p:nvPicPr>
        <p:blipFill>
          <a:blip r:embed="rId2"/>
          <a:stretch>
            <a:fillRect/>
          </a:stretch>
        </p:blipFill>
        <p:spPr>
          <a:xfrm>
            <a:off x="1369441" y="564610"/>
            <a:ext cx="726923" cy="720000"/>
          </a:xfrm>
          <a:prstGeom prst="rect">
            <a:avLst/>
          </a:prstGeom>
        </p:spPr>
      </p:pic>
      <p:sp>
        <p:nvSpPr>
          <p:cNvPr id="5" name="TextBox 6">
            <a:extLst>
              <a:ext uri="{FF2B5EF4-FFF2-40B4-BE49-F238E27FC236}">
                <a16:creationId xmlns:a16="http://schemas.microsoft.com/office/drawing/2014/main" id="{E60B20C4-C4E2-480E-89BA-3CF1C364ABF9}"/>
              </a:ext>
            </a:extLst>
          </p:cNvPr>
          <p:cNvSpPr txBox="1"/>
          <p:nvPr/>
        </p:nvSpPr>
        <p:spPr>
          <a:xfrm>
            <a:off x="1369441" y="1908622"/>
            <a:ext cx="21025371" cy="10541347"/>
          </a:xfrm>
          <a:prstGeom prst="rect">
            <a:avLst/>
          </a:prstGeom>
          <a:noFill/>
        </p:spPr>
        <p:txBody>
          <a:bodyPr wrap="square" rtlCol="0">
            <a:spAutoFit/>
          </a:bodyPr>
          <a:lstStyle/>
          <a:p>
            <a:pPr>
              <a:lnSpc>
                <a:spcPct val="150000"/>
              </a:lnSpc>
            </a:pPr>
            <a:r>
              <a:rPr lang="en-US" altLang="zh-CN" sz="5400" b="1" dirty="0">
                <a:solidFill>
                  <a:srgbClr val="9D234F"/>
                </a:solidFill>
                <a:latin typeface="微软雅黑" panose="020B0503020204020204" pitchFamily="34" charset="-122"/>
                <a:ea typeface="微软雅黑" panose="020B0503020204020204" pitchFamily="34" charset="-122"/>
              </a:rPr>
              <a:t>1. </a:t>
            </a:r>
            <a:r>
              <a:rPr lang="zh-CN" altLang="zh-CN" sz="4000" dirty="0">
                <a:latin typeface="微软雅黑" panose="020B0503020204020204" pitchFamily="34" charset="-122"/>
                <a:ea typeface="微软雅黑" panose="020B0503020204020204" pitchFamily="34" charset="-122"/>
              </a:rPr>
              <a:t>本课件需用</a:t>
            </a:r>
            <a:r>
              <a:rPr lang="en-US" altLang="zh-CN" sz="4000" dirty="0">
                <a:latin typeface="微软雅黑" panose="020B0503020204020204" pitchFamily="34" charset="-122"/>
                <a:ea typeface="微软雅黑" panose="020B0503020204020204" pitchFamily="34" charset="-122"/>
              </a:rPr>
              <a:t>office2010</a:t>
            </a:r>
            <a:r>
              <a:rPr lang="zh-CN" altLang="zh-CN" sz="4000" dirty="0">
                <a:latin typeface="微软雅黑" panose="020B0503020204020204" pitchFamily="34" charset="-122"/>
                <a:ea typeface="微软雅黑" panose="020B0503020204020204" pitchFamily="34" charset="-122"/>
              </a:rPr>
              <a:t>及以上版本打开，如果您的电脑是</a:t>
            </a:r>
            <a:r>
              <a:rPr lang="en-US" altLang="zh-CN" sz="4000" dirty="0">
                <a:latin typeface="微软雅黑" panose="020B0503020204020204" pitchFamily="34" charset="-122"/>
                <a:ea typeface="微软雅黑" panose="020B0503020204020204" pitchFamily="34" charset="-122"/>
              </a:rPr>
              <a:t>office2007</a:t>
            </a:r>
            <a:r>
              <a:rPr lang="zh-CN" altLang="zh-CN" sz="4000" dirty="0">
                <a:latin typeface="微软雅黑" panose="020B0503020204020204" pitchFamily="34" charset="-122"/>
                <a:ea typeface="微软雅黑" panose="020B0503020204020204" pitchFamily="34" charset="-122"/>
              </a:rPr>
              <a:t>及以下版本或者</a:t>
            </a:r>
            <a:r>
              <a:rPr lang="en-US" altLang="zh-CN" sz="4000" dirty="0">
                <a:latin typeface="微软雅黑" panose="020B0503020204020204" pitchFamily="34" charset="-122"/>
                <a:ea typeface="微软雅黑" panose="020B0503020204020204" pitchFamily="34" charset="-122"/>
              </a:rPr>
              <a:t>WPS</a:t>
            </a:r>
            <a:r>
              <a:rPr lang="zh-CN" altLang="zh-CN" sz="4000" dirty="0">
                <a:latin typeface="微软雅黑" panose="020B0503020204020204" pitchFamily="34" charset="-122"/>
                <a:ea typeface="微软雅黑" panose="020B0503020204020204" pitchFamily="34" charset="-122"/>
              </a:rPr>
              <a:t>软件，可能会出现不可编辑的文档，建议您安装</a:t>
            </a:r>
            <a:r>
              <a:rPr lang="en-US" altLang="zh-CN" sz="4000" dirty="0">
                <a:latin typeface="微软雅黑" panose="020B0503020204020204" pitchFamily="34" charset="-122"/>
                <a:ea typeface="微软雅黑" panose="020B0503020204020204" pitchFamily="34" charset="-122"/>
              </a:rPr>
              <a:t>office2010</a:t>
            </a:r>
            <a:r>
              <a:rPr lang="zh-CN" altLang="zh-CN" sz="4000" dirty="0">
                <a:latin typeface="微软雅黑" panose="020B0503020204020204" pitchFamily="34" charset="-122"/>
                <a:ea typeface="微软雅黑" panose="020B0503020204020204" pitchFamily="34" charset="-122"/>
              </a:rPr>
              <a:t>及以上版本。</a:t>
            </a:r>
          </a:p>
          <a:p>
            <a:pPr>
              <a:lnSpc>
                <a:spcPct val="150000"/>
              </a:lnSpc>
            </a:pPr>
            <a:r>
              <a:rPr lang="en-US" altLang="zh-CN" sz="5400" b="1" dirty="0">
                <a:solidFill>
                  <a:srgbClr val="9D234F"/>
                </a:solidFill>
                <a:latin typeface="微软雅黑" panose="020B0503020204020204" pitchFamily="34" charset="-122"/>
                <a:ea typeface="微软雅黑" panose="020B0503020204020204" pitchFamily="34" charset="-122"/>
              </a:rPr>
              <a:t>2. </a:t>
            </a:r>
            <a:r>
              <a:rPr lang="zh-CN" altLang="zh-CN" sz="4000" dirty="0">
                <a:latin typeface="微软雅黑" panose="020B0503020204020204" pitchFamily="34" charset="-122"/>
                <a:ea typeface="微软雅黑" panose="020B0503020204020204" pitchFamily="34" charset="-122"/>
              </a:rPr>
              <a:t>因为课件中存在一些特殊符号，所以个别幻灯片在制作时插入了文档。如您需要修改课件，请双击插入的文档，即可进入编辑状态。如您在使用过程中遇到公式不显示或者乱码的情况，可能是因为您的电脑缺少字体，请登录网站</a:t>
            </a:r>
            <a:r>
              <a:rPr lang="en-US" altLang="zh-CN" sz="4000" u="sng" dirty="0">
                <a:latin typeface="微软雅黑" panose="020B0503020204020204" pitchFamily="34" charset="-122"/>
                <a:ea typeface="微软雅黑" panose="020B0503020204020204" pitchFamily="34" charset="-122"/>
                <a:hlinkClick r:id="rId3"/>
              </a:rPr>
              <a:t>www.canpointgz.cn/faq</a:t>
            </a:r>
            <a:r>
              <a:rPr lang="zh-CN" altLang="zh-CN" sz="4000" dirty="0">
                <a:latin typeface="微软雅黑" panose="020B0503020204020204" pitchFamily="34" charset="-122"/>
                <a:ea typeface="微软雅黑" panose="020B0503020204020204" pitchFamily="34" charset="-122"/>
              </a:rPr>
              <a:t>下载。 </a:t>
            </a:r>
          </a:p>
          <a:p>
            <a:pPr>
              <a:lnSpc>
                <a:spcPct val="150000"/>
              </a:lnSpc>
            </a:pPr>
            <a:r>
              <a:rPr lang="en-US" altLang="zh-CN" sz="5400" b="1" dirty="0">
                <a:solidFill>
                  <a:srgbClr val="9D234F"/>
                </a:solidFill>
                <a:latin typeface="微软雅黑" panose="020B0503020204020204" pitchFamily="34" charset="-122"/>
                <a:ea typeface="微软雅黑" panose="020B0503020204020204" pitchFamily="34" charset="-122"/>
              </a:rPr>
              <a:t>3. </a:t>
            </a:r>
            <a:r>
              <a:rPr lang="zh-CN" altLang="zh-CN" sz="4000" dirty="0">
                <a:latin typeface="微软雅黑" panose="020B0503020204020204" pitchFamily="34" charset="-122"/>
                <a:ea typeface="微软雅黑" panose="020B0503020204020204" pitchFamily="34" charset="-122"/>
              </a:rPr>
              <a:t>本课件显示比例为</a:t>
            </a:r>
            <a:r>
              <a:rPr lang="en-US" altLang="zh-CN" sz="4000" dirty="0">
                <a:latin typeface="微软雅黑" panose="020B0503020204020204" pitchFamily="34" charset="-122"/>
                <a:ea typeface="微软雅黑" panose="020B0503020204020204" pitchFamily="34" charset="-122"/>
              </a:rPr>
              <a:t>16:9</a:t>
            </a:r>
            <a:r>
              <a:rPr lang="zh-CN" altLang="zh-CN" sz="4000" dirty="0">
                <a:latin typeface="微软雅黑" panose="020B0503020204020204" pitchFamily="34" charset="-122"/>
                <a:ea typeface="微软雅黑" panose="020B0503020204020204" pitchFamily="34" charset="-122"/>
              </a:rPr>
              <a:t>，如您的电脑显示器分辨率为</a:t>
            </a:r>
            <a:r>
              <a:rPr lang="en-US" altLang="zh-CN" sz="4000" dirty="0">
                <a:latin typeface="微软雅黑" panose="020B0503020204020204" pitchFamily="34" charset="-122"/>
                <a:ea typeface="微软雅黑" panose="020B0503020204020204" pitchFamily="34" charset="-122"/>
              </a:rPr>
              <a:t>4:3</a:t>
            </a:r>
            <a:r>
              <a:rPr lang="zh-CN" altLang="zh-CN" sz="4000" dirty="0">
                <a:latin typeface="微软雅黑" panose="020B0503020204020204" pitchFamily="34" charset="-122"/>
                <a:ea typeface="微软雅黑" panose="020B0503020204020204" pitchFamily="34" charset="-122"/>
              </a:rPr>
              <a:t>，课件显示效果可能比较差，建议您将电脑显示器分辨率更改为</a:t>
            </a:r>
            <a:r>
              <a:rPr lang="en-US" altLang="zh-CN" sz="4000" dirty="0">
                <a:latin typeface="微软雅黑" panose="020B0503020204020204" pitchFamily="34" charset="-122"/>
                <a:ea typeface="微软雅黑" panose="020B0503020204020204" pitchFamily="34" charset="-122"/>
              </a:rPr>
              <a:t>16:9</a:t>
            </a:r>
            <a:r>
              <a:rPr lang="zh-CN" altLang="zh-CN" sz="4000" dirty="0">
                <a:latin typeface="微软雅黑" panose="020B0503020204020204" pitchFamily="34" charset="-122"/>
                <a:ea typeface="微软雅黑" panose="020B0503020204020204" pitchFamily="34" charset="-122"/>
              </a:rPr>
              <a:t>。如您不知如何更改，请</a:t>
            </a:r>
            <a:r>
              <a:rPr lang="en-US" altLang="zh-CN" sz="4000" dirty="0">
                <a:latin typeface="微软雅黑" panose="020B0503020204020204" pitchFamily="34" charset="-122"/>
                <a:ea typeface="微软雅黑" panose="020B0503020204020204" pitchFamily="34" charset="-122"/>
              </a:rPr>
              <a:t> </a:t>
            </a:r>
            <a:r>
              <a:rPr lang="en-US" altLang="zh-CN" sz="4000" dirty="0">
                <a:solidFill>
                  <a:srgbClr val="1865D6"/>
                </a:solidFill>
                <a:latin typeface="华文行楷" panose="02010800040101010101" pitchFamily="2" charset="-122"/>
                <a:ea typeface="华文行楷" panose="02010800040101010101" pitchFamily="2" charset="-122"/>
              </a:rPr>
              <a:t>360</a:t>
            </a:r>
            <a:r>
              <a:rPr lang="zh-CN" altLang="en-US" sz="4000" dirty="0">
                <a:solidFill>
                  <a:srgbClr val="1865D6"/>
                </a:solidFill>
                <a:latin typeface="华文行楷" panose="02010800040101010101" pitchFamily="2" charset="-122"/>
                <a:ea typeface="华文行楷" panose="02010800040101010101" pitchFamily="2" charset="-122"/>
              </a:rPr>
              <a:t>搜索“全品文教高中”</a:t>
            </a:r>
            <a:r>
              <a:rPr lang="zh-CN" altLang="zh-CN" sz="4000" dirty="0">
                <a:latin typeface="微软雅黑" panose="020B0503020204020204" pitchFamily="34" charset="-122"/>
                <a:ea typeface="微软雅黑" panose="020B0503020204020204" pitchFamily="34" charset="-122"/>
              </a:rPr>
              <a:t>或登录网站</a:t>
            </a:r>
            <a:r>
              <a:rPr lang="en-US" altLang="zh-CN" sz="4000" u="sng" dirty="0">
                <a:latin typeface="微软雅黑" panose="020B0503020204020204" pitchFamily="34" charset="-122"/>
                <a:ea typeface="微软雅黑" panose="020B0503020204020204" pitchFamily="34" charset="-122"/>
                <a:hlinkClick r:id="rId4"/>
              </a:rPr>
              <a:t>www.canpointgz.cn/faq</a:t>
            </a:r>
            <a:r>
              <a:rPr lang="zh-CN" altLang="zh-CN" sz="4000" dirty="0">
                <a:latin typeface="微软雅黑" panose="020B0503020204020204" pitchFamily="34" charset="-122"/>
                <a:ea typeface="微软雅黑" panose="020B0503020204020204" pitchFamily="34" charset="-122"/>
              </a:rPr>
              <a:t>，点击</a:t>
            </a:r>
            <a:r>
              <a:rPr lang="zh-CN" altLang="en-US" sz="4000" dirty="0">
                <a:solidFill>
                  <a:srgbClr val="1865D6"/>
                </a:solidFill>
                <a:latin typeface="华文行楷" panose="02010800040101010101" pitchFamily="2" charset="-122"/>
                <a:ea typeface="华文行楷" panose="02010800040101010101" pitchFamily="2" charset="-122"/>
              </a:rPr>
              <a:t>“常见问题” </a:t>
            </a:r>
            <a:r>
              <a:rPr lang="zh-CN" altLang="zh-CN" sz="4000" dirty="0">
                <a:latin typeface="微软雅黑" panose="020B0503020204020204" pitchFamily="34" charset="-122"/>
                <a:ea typeface="微软雅黑" panose="020B0503020204020204" pitchFamily="34" charset="-122"/>
              </a:rPr>
              <a:t>。 </a:t>
            </a:r>
          </a:p>
          <a:p>
            <a:pPr>
              <a:lnSpc>
                <a:spcPct val="150000"/>
              </a:lnSpc>
            </a:pPr>
            <a:r>
              <a:rPr lang="en-US" altLang="zh-CN" sz="5400" b="1" dirty="0">
                <a:solidFill>
                  <a:srgbClr val="9D234F"/>
                </a:solidFill>
                <a:latin typeface="微软雅黑" panose="020B0503020204020204" pitchFamily="34" charset="-122"/>
                <a:ea typeface="微软雅黑" panose="020B0503020204020204" pitchFamily="34" charset="-122"/>
              </a:rPr>
              <a:t>4. </a:t>
            </a:r>
            <a:r>
              <a:rPr lang="zh-CN" altLang="zh-CN" sz="4000" dirty="0">
                <a:latin typeface="微软雅黑" panose="020B0503020204020204" pitchFamily="34" charset="-122"/>
                <a:ea typeface="微软雅黑" panose="020B0503020204020204" pitchFamily="34" charset="-122"/>
              </a:rPr>
              <a:t>如您遇到有关课件技术方面的问题，请登录网站</a:t>
            </a:r>
            <a:r>
              <a:rPr lang="en-US" altLang="zh-CN" sz="4000" u="sng" dirty="0">
                <a:latin typeface="微软雅黑" panose="020B0503020204020204" pitchFamily="34" charset="-122"/>
                <a:ea typeface="微软雅黑" panose="020B0503020204020204" pitchFamily="34" charset="-122"/>
                <a:hlinkClick r:id="rId5"/>
              </a:rPr>
              <a:t>www.canpointgz.cn/faq</a:t>
            </a:r>
            <a:r>
              <a:rPr lang="zh-CN" altLang="zh-CN" sz="4000" dirty="0">
                <a:latin typeface="微软雅黑" panose="020B0503020204020204" pitchFamily="34" charset="-122"/>
                <a:ea typeface="微软雅黑" panose="020B0503020204020204" pitchFamily="34" charset="-122"/>
              </a:rPr>
              <a:t>，点击</a:t>
            </a:r>
            <a:r>
              <a:rPr lang="zh-CN" altLang="en-US" sz="4000" dirty="0">
                <a:solidFill>
                  <a:srgbClr val="1865D6"/>
                </a:solidFill>
                <a:latin typeface="华文行楷" panose="02010800040101010101" pitchFamily="2" charset="-122"/>
                <a:ea typeface="华文行楷" panose="02010800040101010101" pitchFamily="2" charset="-122"/>
              </a:rPr>
              <a:t>“常见问题”</a:t>
            </a:r>
            <a:r>
              <a:rPr lang="zh-CN" altLang="zh-CN" sz="4000" dirty="0">
                <a:latin typeface="微软雅黑" panose="020B0503020204020204" pitchFamily="34" charset="-122"/>
                <a:ea typeface="微软雅黑" panose="020B0503020204020204" pitchFamily="34" charset="-122"/>
              </a:rPr>
              <a:t>，或致电</a:t>
            </a:r>
            <a:r>
              <a:rPr lang="en-US" altLang="zh-CN" sz="4000" dirty="0">
                <a:latin typeface="微软雅黑" panose="020B0503020204020204" pitchFamily="34" charset="-122"/>
                <a:ea typeface="微软雅黑" panose="020B0503020204020204" pitchFamily="34" charset="-122"/>
              </a:rPr>
              <a:t>010-58818058</a:t>
            </a:r>
            <a:r>
              <a:rPr lang="zh-CN" altLang="zh-CN" sz="4000" dirty="0">
                <a:latin typeface="微软雅黑" panose="020B0503020204020204" pitchFamily="34" charset="-122"/>
                <a:ea typeface="微软雅黑" panose="020B0503020204020204" pitchFamily="34" charset="-122"/>
              </a:rPr>
              <a:t>；有关内容方面的问题，请致电</a:t>
            </a:r>
            <a:r>
              <a:rPr lang="en-US" altLang="zh-CN" sz="4000" dirty="0">
                <a:latin typeface="微软雅黑" panose="020B0503020204020204" pitchFamily="34" charset="-122"/>
                <a:ea typeface="微软雅黑" panose="020B0503020204020204" pitchFamily="34" charset="-122"/>
              </a:rPr>
              <a:t>010-58818084</a:t>
            </a:r>
            <a:r>
              <a:rPr lang="zh-CN" altLang="zh-CN" sz="4000" dirty="0">
                <a:latin typeface="微软雅黑" panose="020B0503020204020204" pitchFamily="34" charset="-122"/>
                <a:ea typeface="微软雅黑" panose="020B0503020204020204" pitchFamily="34" charset="-122"/>
              </a:rPr>
              <a:t>。</a:t>
            </a:r>
            <a:endParaRPr lang="zh-CN" altLang="zh-CN" sz="40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4518711"/>
      </p:ext>
    </p:extLst>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graphicFrame>
        <p:nvGraphicFramePr>
          <p:cNvPr id="3" name="表格 2"/>
          <p:cNvGraphicFramePr>
            <a:graphicFrameLocks noGrp="1"/>
          </p:cNvGraphicFramePr>
          <p:nvPr>
            <p:extLst>
              <p:ext uri="{D42A27DB-BD31-4B8C-83A1-F6EECF244321}">
                <p14:modId xmlns:p14="http://schemas.microsoft.com/office/powerpoint/2010/main" val="1878774420"/>
              </p:ext>
            </p:extLst>
          </p:nvPr>
        </p:nvGraphicFramePr>
        <p:xfrm>
          <a:off x="1440484" y="2628702"/>
          <a:ext cx="20882320" cy="7942311"/>
        </p:xfrm>
        <a:graphic>
          <a:graphicData uri="http://schemas.openxmlformats.org/drawingml/2006/table">
            <a:tbl>
              <a:tblPr firstRow="1" firstCol="1" bandRow="1">
                <a:tableStyleId>{5940675A-B579-460E-94D1-54222C63F5DA}</a:tableStyleId>
              </a:tblPr>
              <a:tblGrid>
                <a:gridCol w="6048672">
                  <a:extLst>
                    <a:ext uri="{9D8B030D-6E8A-4147-A177-3AD203B41FA5}">
                      <a16:colId xmlns:a16="http://schemas.microsoft.com/office/drawing/2014/main" val="20000"/>
                    </a:ext>
                  </a:extLst>
                </a:gridCol>
                <a:gridCol w="14833648">
                  <a:extLst>
                    <a:ext uri="{9D8B030D-6E8A-4147-A177-3AD203B41FA5}">
                      <a16:colId xmlns:a16="http://schemas.microsoft.com/office/drawing/2014/main" val="20001"/>
                    </a:ext>
                  </a:extLst>
                </a:gridCol>
              </a:tblGrid>
              <a:tr h="1008111">
                <a:tc>
                  <a:txBody>
                    <a:bodyPr/>
                    <a:lstStyle/>
                    <a:p>
                      <a:pPr algn="ctr">
                        <a:lnSpc>
                          <a:spcPct val="130000"/>
                        </a:lnSpc>
                        <a:spcAft>
                          <a:spcPts val="0"/>
                        </a:spcAft>
                      </a:pPr>
                      <a:r>
                        <a:rPr lang="zh-CN" sz="5000" b="1" dirty="0">
                          <a:effectLst/>
                          <a:latin typeface="微软雅黑" pitchFamily="34" charset="-122"/>
                          <a:ea typeface="微软雅黑" pitchFamily="34" charset="-122"/>
                        </a:rPr>
                        <a:t>设题方式</a:t>
                      </a:r>
                      <a:endParaRPr lang="zh-CN" sz="5000" b="1" dirty="0">
                        <a:solidFill>
                          <a:srgbClr val="000000"/>
                        </a:solidFill>
                        <a:effectLst/>
                        <a:latin typeface="微软雅黑" pitchFamily="34" charset="-122"/>
                        <a:ea typeface="微软雅黑" pitchFamily="34" charset="-122"/>
                        <a:cs typeface="Times New Roman"/>
                      </a:endParaRPr>
                    </a:p>
                  </a:txBody>
                  <a:tcPr marL="53975" marR="53975"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选项特点</a:t>
                      </a:r>
                    </a:p>
                  </a:txBody>
                  <a:tcPr marL="53975" marR="53975" marT="0" marB="0" anchor="ctr"/>
                </a:tc>
                <a:extLst>
                  <a:ext uri="{0D108BD9-81ED-4DB2-BD59-A6C34878D82A}">
                    <a16:rowId xmlns:a16="http://schemas.microsoft.com/office/drawing/2014/main" val="10000"/>
                  </a:ext>
                </a:extLst>
              </a:tr>
              <a:tr h="0">
                <a:tc>
                  <a:txBody>
                    <a:bodyPr/>
                    <a:lstStyle/>
                    <a:p>
                      <a:pPr marL="0" algn="just"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1)Who</a:t>
                      </a:r>
                      <a:r>
                        <a:rPr lang="zh-CN" sz="5000" kern="1200" dirty="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a:t>
                      </a:r>
                      <a:endParaRPr lang="zh-CN" sz="5000" kern="1200" dirty="0">
                        <a:solidFill>
                          <a:schemeClr val="tx1"/>
                        </a:solidFill>
                        <a:effectLst/>
                        <a:latin typeface="微软雅黑" pitchFamily="34" charset="-122"/>
                        <a:ea typeface="微软雅黑" pitchFamily="34" charset="-122"/>
                        <a:cs typeface="+mn-cs"/>
                      </a:endParaRPr>
                    </a:p>
                    <a:p>
                      <a:pPr marL="0" algn="just"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(2)Where</a:t>
                      </a:r>
                      <a:r>
                        <a:rPr lang="zh-CN" sz="5000" kern="1200" dirty="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 </a:t>
                      </a:r>
                      <a:endParaRPr lang="zh-CN" sz="5000" kern="1200" dirty="0">
                        <a:solidFill>
                          <a:schemeClr val="tx1"/>
                        </a:solidFill>
                        <a:effectLst/>
                        <a:latin typeface="微软雅黑" pitchFamily="34" charset="-122"/>
                        <a:ea typeface="微软雅黑" pitchFamily="34" charset="-122"/>
                        <a:cs typeface="+mn-cs"/>
                      </a:endParaRPr>
                    </a:p>
                    <a:p>
                      <a:pPr marL="0" algn="just"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(3)What is special about</a:t>
                      </a:r>
                      <a:r>
                        <a:rPr lang="zh-CN" sz="5000" kern="1200" dirty="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a:t>
                      </a:r>
                      <a:endParaRPr lang="zh-CN" sz="5000" kern="1200" dirty="0">
                        <a:solidFill>
                          <a:schemeClr val="tx1"/>
                        </a:solidFill>
                        <a:effectLst/>
                        <a:latin typeface="微软雅黑" pitchFamily="34" charset="-122"/>
                        <a:ea typeface="微软雅黑" pitchFamily="34" charset="-122"/>
                        <a:cs typeface="+mn-cs"/>
                      </a:endParaRPr>
                    </a:p>
                    <a:p>
                      <a:pPr marL="0" algn="just"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(4)Why do the researchers develop</a:t>
                      </a:r>
                      <a:r>
                        <a:rPr lang="zh-CN" sz="5000" kern="1200" dirty="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a:t>
                      </a:r>
                      <a:endParaRPr lang="zh-CN" sz="5000" kern="1200" dirty="0">
                        <a:solidFill>
                          <a:schemeClr val="tx1"/>
                        </a:solidFill>
                        <a:effectLst/>
                        <a:latin typeface="微软雅黑" pitchFamily="34" charset="-122"/>
                        <a:ea typeface="微软雅黑" pitchFamily="34" charset="-122"/>
                        <a:cs typeface="+mn-cs"/>
                      </a:endParaRPr>
                    </a:p>
                  </a:txBody>
                  <a:tcPr marL="53975" marR="53975" marT="0" marB="0" anchor="ctr"/>
                </a:tc>
                <a:tc>
                  <a:txBody>
                    <a:bodyPr/>
                    <a:lstStyle/>
                    <a:p>
                      <a:pPr marL="0" algn="just"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2</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干扰选项特点</a:t>
                      </a: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◆与短文细节部分相吻合</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部分相悖。</a:t>
                      </a: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◆符合短文细节</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但不符合题干要求。</a:t>
                      </a: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◆符合短文细节</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但不是要点或主要论据。</a:t>
                      </a: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◆符合常识</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但不是文章内容。</a:t>
                      </a: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◆明显与短文细节不符或短文中未提及。</a:t>
                      </a: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◆与原句的内容极为相似</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只是在程度上有些变动。</a:t>
                      </a:r>
                    </a:p>
                  </a:txBody>
                  <a:tcPr marL="53975" marR="53975" marT="0" marB="0" anchor="ctr"/>
                </a:tc>
                <a:extLst>
                  <a:ext uri="{0D108BD9-81ED-4DB2-BD59-A6C34878D82A}">
                    <a16:rowId xmlns:a16="http://schemas.microsoft.com/office/drawing/2014/main" val="10001"/>
                  </a:ext>
                </a:extLst>
              </a:tr>
            </a:tbl>
          </a:graphicData>
        </a:graphic>
      </p:graphicFrame>
      <p:sp>
        <p:nvSpPr>
          <p:cNvPr id="2" name="TextBox 1"/>
          <p:cNvSpPr txBox="1"/>
          <p:nvPr/>
        </p:nvSpPr>
        <p:spPr>
          <a:xfrm>
            <a:off x="19658508" y="1601488"/>
            <a:ext cx="2520280" cy="861774"/>
          </a:xfrm>
          <a:prstGeom prst="rect">
            <a:avLst/>
          </a:prstGeom>
          <a:noFill/>
        </p:spPr>
        <p:txBody>
          <a:bodyPr wrap="square" rtlCol="0">
            <a:spAutoFit/>
          </a:bodyPr>
          <a:lstStyle/>
          <a:p>
            <a:pPr algn="r"/>
            <a:r>
              <a:rPr lang="zh-CN" altLang="en-US" sz="5000" dirty="0" smtClean="0">
                <a:latin typeface="微软雅黑" pitchFamily="34" charset="-122"/>
                <a:ea typeface="微软雅黑" pitchFamily="34" charset="-122"/>
              </a:rPr>
              <a:t>（续表）</a:t>
            </a:r>
            <a:endParaRPr lang="zh-CN" altLang="en-US" sz="5000" dirty="0">
              <a:latin typeface="微软雅黑" pitchFamily="34" charset="-122"/>
              <a:ea typeface="微软雅黑" pitchFamily="34" charset="-122"/>
            </a:endParaRPr>
          </a:p>
        </p:txBody>
      </p:sp>
    </p:spTree>
    <p:extLst>
      <p:ext uri="{BB962C8B-B14F-4D97-AF65-F5344CB8AC3E}">
        <p14:creationId xmlns:p14="http://schemas.microsoft.com/office/powerpoint/2010/main" val="3233422639"/>
      </p:ext>
    </p:extLst>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pic>
        <p:nvPicPr>
          <p:cNvPr id="5" name="典例剖析.EPS" descr="id:2147494340;FounderCES"/>
          <p:cNvPicPr/>
          <p:nvPr/>
        </p:nvPicPr>
        <p:blipFill>
          <a:blip r:embed="rId2"/>
          <a:stretch>
            <a:fillRect/>
          </a:stretch>
        </p:blipFill>
        <p:spPr>
          <a:xfrm>
            <a:off x="1872532" y="1134535"/>
            <a:ext cx="2448271" cy="756083"/>
          </a:xfrm>
          <a:prstGeom prst="rect">
            <a:avLst/>
          </a:prstGeom>
        </p:spPr>
      </p:pic>
      <p:sp>
        <p:nvSpPr>
          <p:cNvPr id="6" name="矩形 5"/>
          <p:cNvSpPr/>
          <p:nvPr/>
        </p:nvSpPr>
        <p:spPr>
          <a:xfrm>
            <a:off x="1836528" y="2412678"/>
            <a:ext cx="20846316" cy="8171468"/>
          </a:xfrm>
          <a:prstGeom prst="rect">
            <a:avLst/>
          </a:prstGeom>
        </p:spPr>
        <p:txBody>
          <a:bodyPr wrap="square">
            <a:spAutoFit/>
          </a:bodyPr>
          <a:lstStyle/>
          <a:p>
            <a:pPr algn="ctr">
              <a:lnSpc>
                <a:spcPct val="150000"/>
              </a:lnSpc>
            </a:pPr>
            <a:r>
              <a:rPr lang="zh-CN" altLang="en-US" sz="5000" dirty="0">
                <a:latin typeface="微软雅黑" pitchFamily="34" charset="-122"/>
                <a:ea typeface="微软雅黑" pitchFamily="34" charset="-122"/>
              </a:rPr>
              <a:t>直接</a:t>
            </a:r>
            <a:r>
              <a:rPr lang="zh-CN" altLang="en-US" sz="5000" dirty="0" smtClean="0">
                <a:latin typeface="微软雅黑" pitchFamily="34" charset="-122"/>
                <a:ea typeface="微软雅黑" pitchFamily="34" charset="-122"/>
              </a:rPr>
              <a:t>信息题</a:t>
            </a:r>
          </a:p>
          <a:p>
            <a:pPr algn="just">
              <a:lnSpc>
                <a:spcPct val="150000"/>
              </a:lnSpc>
            </a:pPr>
            <a:r>
              <a:rPr lang="en-US" altLang="zh-CN" sz="5000" dirty="0" smtClean="0">
                <a:latin typeface="微软雅黑" pitchFamily="34" charset="-122"/>
                <a:ea typeface="微软雅黑" pitchFamily="34" charset="-122"/>
              </a:rPr>
              <a:t>【</a:t>
            </a:r>
            <a:r>
              <a:rPr lang="zh-CN" altLang="en-US" sz="5000" dirty="0">
                <a:latin typeface="微软雅黑" pitchFamily="34" charset="-122"/>
                <a:ea typeface="微软雅黑" pitchFamily="34" charset="-122"/>
              </a:rPr>
              <a:t>技巧规律</a:t>
            </a:r>
            <a:r>
              <a:rPr lang="en-US" altLang="zh-CN" sz="5000" dirty="0">
                <a:latin typeface="微软雅黑" pitchFamily="34" charset="-122"/>
                <a:ea typeface="微软雅黑" pitchFamily="34" charset="-122"/>
              </a:rPr>
              <a:t>1】 </a:t>
            </a:r>
            <a:r>
              <a:rPr lang="zh-CN" altLang="en-US" sz="5000" dirty="0">
                <a:latin typeface="微软雅黑" pitchFamily="34" charset="-122"/>
                <a:ea typeface="微软雅黑" pitchFamily="34" charset="-122"/>
              </a:rPr>
              <a:t>利用一一对应的直观信息是细节理解题的初级命题策略。</a:t>
            </a:r>
          </a:p>
          <a:p>
            <a:pPr>
              <a:lnSpc>
                <a:spcPct val="150000"/>
              </a:lnSpc>
            </a:pPr>
            <a:r>
              <a:rPr lang="en-US" altLang="zh-CN" sz="5000" dirty="0">
                <a:latin typeface="微软雅黑" pitchFamily="34" charset="-122"/>
                <a:ea typeface="微软雅黑" pitchFamily="34" charset="-122"/>
              </a:rPr>
              <a:t>[2021•</a:t>
            </a:r>
            <a:r>
              <a:rPr lang="zh-CN" altLang="en-US" sz="5000" dirty="0">
                <a:latin typeface="微软雅黑" pitchFamily="34" charset="-122"/>
                <a:ea typeface="微软雅黑" pitchFamily="34" charset="-122"/>
              </a:rPr>
              <a:t>新高考全国</a:t>
            </a:r>
            <a:r>
              <a:rPr lang="en-US" altLang="zh-CN" sz="5000" dirty="0">
                <a:latin typeface="微软雅黑" pitchFamily="34" charset="-122"/>
                <a:ea typeface="微软雅黑" pitchFamily="34" charset="-122"/>
              </a:rPr>
              <a:t>Ⅰ</a:t>
            </a:r>
            <a:r>
              <a:rPr lang="zh-CN" altLang="en-US" sz="5000" dirty="0">
                <a:latin typeface="微软雅黑" pitchFamily="34" charset="-122"/>
                <a:ea typeface="微软雅黑" pitchFamily="34" charset="-122"/>
              </a:rPr>
              <a:t>卷</a:t>
            </a:r>
            <a:r>
              <a:rPr lang="en-US" altLang="zh-CN" sz="5000" dirty="0">
                <a:latin typeface="微软雅黑" pitchFamily="34" charset="-122"/>
                <a:ea typeface="微软雅黑" pitchFamily="34" charset="-122"/>
              </a:rPr>
              <a:t>, A]  </a:t>
            </a:r>
          </a:p>
          <a:p>
            <a:pPr algn="just">
              <a:lnSpc>
                <a:spcPct val="150000"/>
              </a:lnSpc>
            </a:pPr>
            <a:r>
              <a:rPr lang="en-US" altLang="zh-CN" sz="5000" dirty="0" smtClean="0">
                <a:latin typeface="微软雅黑" pitchFamily="34" charset="-122"/>
                <a:ea typeface="微软雅黑" pitchFamily="34" charset="-122"/>
              </a:rPr>
              <a:t>       Rome </a:t>
            </a:r>
            <a:r>
              <a:rPr lang="en-US" altLang="zh-CN" sz="5000" dirty="0">
                <a:latin typeface="微软雅黑" pitchFamily="34" charset="-122"/>
                <a:ea typeface="微软雅黑" pitchFamily="34" charset="-122"/>
              </a:rPr>
              <a:t>can be pricey for travellers, which is why many choose to stay in a hostel(</a:t>
            </a:r>
            <a:r>
              <a:rPr lang="zh-CN" altLang="en-US" sz="5000" dirty="0">
                <a:latin typeface="微软雅黑" pitchFamily="34" charset="-122"/>
                <a:ea typeface="微软雅黑" pitchFamily="34" charset="-122"/>
              </a:rPr>
              <a:t>旅社</a:t>
            </a:r>
            <a:r>
              <a:rPr lang="en-US" altLang="zh-CN" sz="5000" dirty="0">
                <a:latin typeface="微软雅黑" pitchFamily="34" charset="-122"/>
                <a:ea typeface="微软雅黑" pitchFamily="34" charset="-122"/>
              </a:rPr>
              <a:t>). The hostels in Rome offer a bed in a dorm room for around $25 a night, and for that, </a:t>
            </a:r>
            <a:r>
              <a:rPr lang="en-US" altLang="zh-CN" sz="5000" dirty="0" smtClean="0">
                <a:latin typeface="微软雅黑" pitchFamily="34" charset="-122"/>
                <a:ea typeface="微软雅黑" pitchFamily="34" charset="-122"/>
              </a:rPr>
              <a:t>you'll </a:t>
            </a:r>
            <a:r>
              <a:rPr lang="en-US" altLang="zh-CN" sz="5000" dirty="0">
                <a:latin typeface="微软雅黑" pitchFamily="34" charset="-122"/>
                <a:ea typeface="微软雅黑" pitchFamily="34" charset="-122"/>
              </a:rPr>
              <a:t>often get to stay in a central location(</a:t>
            </a:r>
            <a:r>
              <a:rPr lang="zh-CN" altLang="en-US" sz="5000" dirty="0">
                <a:latin typeface="微软雅黑" pitchFamily="34" charset="-122"/>
                <a:ea typeface="微软雅黑" pitchFamily="34" charset="-122"/>
              </a:rPr>
              <a:t>位置</a:t>
            </a:r>
            <a:r>
              <a:rPr lang="en-US" altLang="zh-CN" sz="5000" dirty="0">
                <a:latin typeface="微软雅黑" pitchFamily="34" charset="-122"/>
                <a:ea typeface="微软雅黑" pitchFamily="34" charset="-122"/>
              </a:rPr>
              <a:t>) with security and comfort. </a:t>
            </a:r>
          </a:p>
        </p:txBody>
      </p:sp>
    </p:spTree>
    <p:extLst>
      <p:ext uri="{BB962C8B-B14F-4D97-AF65-F5344CB8AC3E}">
        <p14:creationId xmlns:p14="http://schemas.microsoft.com/office/powerpoint/2010/main" val="1043415120"/>
      </p:ext>
    </p:extLst>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72532" y="2412678"/>
            <a:ext cx="20090232" cy="7017306"/>
          </a:xfrm>
          <a:prstGeom prst="rect">
            <a:avLst/>
          </a:prstGeom>
        </p:spPr>
        <p:txBody>
          <a:bodyPr wrap="square">
            <a:spAutoFit/>
          </a:bodyPr>
          <a:lstStyle/>
          <a:p>
            <a:pPr>
              <a:lnSpc>
                <a:spcPct val="150000"/>
              </a:lnSpc>
            </a:pPr>
            <a:r>
              <a:rPr lang="en-US" altLang="zh-CN" sz="5000" b="1" u="sng" dirty="0" smtClean="0">
                <a:latin typeface="微软雅黑" pitchFamily="34" charset="-122"/>
                <a:ea typeface="微软雅黑" pitchFamily="34" charset="-122"/>
              </a:rPr>
              <a:t>Yellow </a:t>
            </a:r>
            <a:r>
              <a:rPr lang="en-US" altLang="zh-CN" sz="5000" b="1" u="sng" dirty="0">
                <a:latin typeface="微软雅黑" pitchFamily="34" charset="-122"/>
                <a:ea typeface="微软雅黑" pitchFamily="34" charset="-122"/>
              </a:rPr>
              <a:t>Hostel </a:t>
            </a:r>
          </a:p>
          <a:p>
            <a:pPr algn="just">
              <a:lnSpc>
                <a:spcPct val="150000"/>
              </a:lnSpc>
            </a:pPr>
            <a:r>
              <a:rPr lang="en-US" altLang="zh-CN" sz="5000" dirty="0" smtClean="0">
                <a:latin typeface="微软雅黑" pitchFamily="34" charset="-122"/>
                <a:ea typeface="微软雅黑" pitchFamily="34" charset="-122"/>
              </a:rPr>
              <a:t>       If </a:t>
            </a:r>
            <a:r>
              <a:rPr lang="en-US" altLang="zh-CN" sz="5000" dirty="0">
                <a:latin typeface="微软雅黑" pitchFamily="34" charset="-122"/>
                <a:ea typeface="微软雅黑" pitchFamily="34" charset="-122"/>
              </a:rPr>
              <a:t>I had to make just one recommendation for where to stay in Rome, it would be Yellow Hostel. </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one of the best-rated hostels in the city, and for good reason. </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affordable, and </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got a fun atmosphere without being too noisy. As an added bonus, </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close to the main train station. </a:t>
            </a:r>
          </a:p>
        </p:txBody>
      </p:sp>
    </p:spTree>
    <p:extLst>
      <p:ext uri="{BB962C8B-B14F-4D97-AF65-F5344CB8AC3E}">
        <p14:creationId xmlns:p14="http://schemas.microsoft.com/office/powerpoint/2010/main" val="904895400"/>
      </p:ext>
    </p:extLst>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72532" y="2412678"/>
            <a:ext cx="20090232" cy="7017306"/>
          </a:xfrm>
          <a:prstGeom prst="rect">
            <a:avLst/>
          </a:prstGeom>
        </p:spPr>
        <p:txBody>
          <a:bodyPr wrap="square">
            <a:spAutoFit/>
          </a:bodyPr>
          <a:lstStyle/>
          <a:p>
            <a:pPr>
              <a:lnSpc>
                <a:spcPct val="150000"/>
              </a:lnSpc>
            </a:pPr>
            <a:r>
              <a:rPr lang="en-US" altLang="zh-CN" sz="5000" b="1" u="sng" dirty="0" smtClean="0">
                <a:latin typeface="微软雅黑" pitchFamily="34" charset="-122"/>
                <a:ea typeface="微软雅黑" pitchFamily="34" charset="-122"/>
              </a:rPr>
              <a:t>Hostel </a:t>
            </a:r>
            <a:r>
              <a:rPr lang="en-US" altLang="zh-CN" sz="5000" b="1" u="sng" dirty="0">
                <a:latin typeface="微软雅黑" pitchFamily="34" charset="-122"/>
                <a:ea typeface="微软雅黑" pitchFamily="34" charset="-122"/>
              </a:rPr>
              <a:t>Alessandro Palace </a:t>
            </a:r>
          </a:p>
          <a:p>
            <a:pPr algn="just">
              <a:lnSpc>
                <a:spcPct val="150000"/>
              </a:lnSpc>
            </a:pPr>
            <a:r>
              <a:rPr lang="en-US" altLang="zh-CN" sz="5000" dirty="0" smtClean="0">
                <a:latin typeface="微软雅黑" pitchFamily="34" charset="-122"/>
                <a:ea typeface="微软雅黑" pitchFamily="34" charset="-122"/>
              </a:rPr>
              <a:t>       If </a:t>
            </a:r>
            <a:r>
              <a:rPr lang="en-US" altLang="zh-CN" sz="5000" dirty="0">
                <a:latin typeface="微软雅黑" pitchFamily="34" charset="-122"/>
                <a:ea typeface="微软雅黑" pitchFamily="34" charset="-122"/>
              </a:rPr>
              <a:t>you love social hostels, this is the best hostel for you in Rome. Hostel Alessandro Palace is fun. Staff members hold plenty of bar events for guests like free shots, bar crawls and karaoke. </a:t>
            </a:r>
            <a:r>
              <a:rPr lang="en-US" altLang="zh-CN" sz="5000" dirty="0" smtClean="0">
                <a:latin typeface="微软雅黑" pitchFamily="34" charset="-122"/>
                <a:ea typeface="微软雅黑" pitchFamily="34" charset="-122"/>
              </a:rPr>
              <a:t>There's </a:t>
            </a:r>
            <a:r>
              <a:rPr lang="en-US" altLang="zh-CN" sz="5000" dirty="0">
                <a:latin typeface="微软雅黑" pitchFamily="34" charset="-122"/>
                <a:ea typeface="微软雅黑" pitchFamily="34" charset="-122"/>
              </a:rPr>
              <a:t>also an area on the rooftop for hanging out with other travellers during the summer. </a:t>
            </a:r>
          </a:p>
        </p:txBody>
      </p:sp>
    </p:spTree>
    <p:extLst>
      <p:ext uri="{BB962C8B-B14F-4D97-AF65-F5344CB8AC3E}">
        <p14:creationId xmlns:p14="http://schemas.microsoft.com/office/powerpoint/2010/main" val="684797327"/>
      </p:ext>
    </p:extLst>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72532" y="2412678"/>
            <a:ext cx="20090232" cy="7017306"/>
          </a:xfrm>
          <a:prstGeom prst="rect">
            <a:avLst/>
          </a:prstGeom>
        </p:spPr>
        <p:txBody>
          <a:bodyPr wrap="square">
            <a:spAutoFit/>
          </a:bodyPr>
          <a:lstStyle/>
          <a:p>
            <a:pPr>
              <a:lnSpc>
                <a:spcPct val="150000"/>
              </a:lnSpc>
            </a:pPr>
            <a:r>
              <a:rPr lang="en-US" altLang="zh-CN" sz="5000" b="1" u="sng" dirty="0" smtClean="0">
                <a:latin typeface="微软雅黑" pitchFamily="34" charset="-122"/>
                <a:ea typeface="微软雅黑" pitchFamily="34" charset="-122"/>
              </a:rPr>
              <a:t>Youth </a:t>
            </a:r>
            <a:r>
              <a:rPr lang="en-US" altLang="zh-CN" sz="5000" b="1" u="sng" dirty="0">
                <a:latin typeface="微软雅黑" pitchFamily="34" charset="-122"/>
                <a:ea typeface="微软雅黑" pitchFamily="34" charset="-122"/>
              </a:rPr>
              <a:t>Station Hostel </a:t>
            </a:r>
          </a:p>
          <a:p>
            <a:pPr algn="just">
              <a:lnSpc>
                <a:spcPct val="150000"/>
              </a:lnSpc>
            </a:pPr>
            <a:r>
              <a:rPr lang="en-US" altLang="zh-CN" sz="5000" dirty="0" smtClean="0">
                <a:latin typeface="微软雅黑" pitchFamily="34" charset="-122"/>
                <a:ea typeface="微软雅黑" pitchFamily="34" charset="-122"/>
              </a:rPr>
              <a:t>       If you're </a:t>
            </a:r>
            <a:r>
              <a:rPr lang="en-US" altLang="zh-CN" sz="5000" dirty="0">
                <a:latin typeface="微软雅黑" pitchFamily="34" charset="-122"/>
                <a:ea typeface="微软雅黑" pitchFamily="34" charset="-122"/>
              </a:rPr>
              <a:t>looking for cleanliness and a modern hostel, look no further than Youth Station. It offers beautiful furnishings and beds. There are plenty of other benefits, too; it </a:t>
            </a:r>
            <a:r>
              <a:rPr lang="en-US" altLang="zh-CN" sz="5000" dirty="0" smtClean="0">
                <a:latin typeface="微软雅黑" pitchFamily="34" charset="-122"/>
                <a:ea typeface="微软雅黑" pitchFamily="34" charset="-122"/>
              </a:rPr>
              <a:t>doesn't </a:t>
            </a:r>
            <a:r>
              <a:rPr lang="en-US" altLang="zh-CN" sz="5000" dirty="0">
                <a:latin typeface="微软雅黑" pitchFamily="34" charset="-122"/>
                <a:ea typeface="微软雅黑" pitchFamily="34" charset="-122"/>
              </a:rPr>
              <a:t>charge city tax; it has both air conditioning and a heater for the rooms; it also has free Wi-Fi in every room. </a:t>
            </a:r>
          </a:p>
        </p:txBody>
      </p:sp>
    </p:spTree>
    <p:extLst>
      <p:ext uri="{BB962C8B-B14F-4D97-AF65-F5344CB8AC3E}">
        <p14:creationId xmlns:p14="http://schemas.microsoft.com/office/powerpoint/2010/main" val="1801728372"/>
      </p:ext>
    </p:extLst>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72532" y="2412678"/>
            <a:ext cx="20090232" cy="7017306"/>
          </a:xfrm>
          <a:prstGeom prst="rect">
            <a:avLst/>
          </a:prstGeom>
        </p:spPr>
        <p:txBody>
          <a:bodyPr wrap="square">
            <a:spAutoFit/>
          </a:bodyPr>
          <a:lstStyle/>
          <a:p>
            <a:pPr>
              <a:lnSpc>
                <a:spcPct val="150000"/>
              </a:lnSpc>
            </a:pPr>
            <a:r>
              <a:rPr lang="en-US" altLang="zh-CN" sz="5000" b="1" u="sng" dirty="0" smtClean="0">
                <a:latin typeface="微软雅黑" pitchFamily="34" charset="-122"/>
                <a:ea typeface="微软雅黑" pitchFamily="34" charset="-122"/>
              </a:rPr>
              <a:t>Hotel </a:t>
            </a:r>
            <a:r>
              <a:rPr lang="en-US" altLang="zh-CN" sz="5000" b="1" u="sng" dirty="0">
                <a:latin typeface="微软雅黑" pitchFamily="34" charset="-122"/>
                <a:ea typeface="微软雅黑" pitchFamily="34" charset="-122"/>
              </a:rPr>
              <a:t>and Hostel Des Artistes </a:t>
            </a:r>
          </a:p>
          <a:p>
            <a:pPr algn="just">
              <a:lnSpc>
                <a:spcPct val="150000"/>
              </a:lnSpc>
            </a:pPr>
            <a:r>
              <a:rPr lang="en-US" altLang="zh-CN" sz="5000" dirty="0" smtClean="0">
                <a:latin typeface="微软雅黑" pitchFamily="34" charset="-122"/>
                <a:ea typeface="微软雅黑" pitchFamily="34" charset="-122"/>
              </a:rPr>
              <a:t>       Hotel </a:t>
            </a:r>
            <a:r>
              <a:rPr lang="en-US" altLang="zh-CN" sz="5000" dirty="0">
                <a:latin typeface="微软雅黑" pitchFamily="34" charset="-122"/>
                <a:ea typeface="微软雅黑" pitchFamily="34" charset="-122"/>
              </a:rPr>
              <a:t>and Hostel Des Artistes is located just a 10-minute walk from the central city station and </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close to all of the </a:t>
            </a:r>
            <a:r>
              <a:rPr lang="en-US" altLang="zh-CN" sz="5000" dirty="0" smtClean="0">
                <a:latin typeface="微软雅黑" pitchFamily="34" charset="-122"/>
                <a:ea typeface="微软雅黑" pitchFamily="34" charset="-122"/>
              </a:rPr>
              <a:t>city's </a:t>
            </a:r>
            <a:r>
              <a:rPr lang="en-US" altLang="zh-CN" sz="5000" dirty="0">
                <a:latin typeface="微软雅黑" pitchFamily="34" charset="-122"/>
                <a:ea typeface="微软雅黑" pitchFamily="34" charset="-122"/>
              </a:rPr>
              <a:t>main attractions. The staff is friendly and helpful, providing you with a map of the city when you arrive, and offering advice if you require some. However, you need to pay 2 euros a day for Wi-Fi. </a:t>
            </a:r>
          </a:p>
        </p:txBody>
      </p:sp>
    </p:spTree>
    <p:extLst>
      <p:ext uri="{BB962C8B-B14F-4D97-AF65-F5344CB8AC3E}">
        <p14:creationId xmlns:p14="http://schemas.microsoft.com/office/powerpoint/2010/main" val="810315342"/>
      </p:ext>
    </p:extLst>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836528" y="828502"/>
            <a:ext cx="20090232" cy="3785652"/>
          </a:xfrm>
          <a:prstGeom prst="rect">
            <a:avLst/>
          </a:prstGeom>
        </p:spPr>
        <p:txBody>
          <a:bodyPr wrap="square">
            <a:spAutoFit/>
          </a:bodyPr>
          <a:lstStyle/>
          <a:p>
            <a:pPr>
              <a:lnSpc>
                <a:spcPct val="150000"/>
              </a:lnSpc>
            </a:pPr>
            <a:r>
              <a:rPr lang="en-US" altLang="zh-CN" sz="5000" dirty="0">
                <a:latin typeface="微软雅黑" pitchFamily="34" charset="-122"/>
                <a:ea typeface="微软雅黑" pitchFamily="34" charset="-122"/>
              </a:rPr>
              <a:t>(</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a:t>
            </a:r>
            <a:r>
              <a:rPr lang="en-US" altLang="zh-CN" sz="6000" b="1" dirty="0">
                <a:solidFill>
                  <a:srgbClr val="9D234F"/>
                </a:solidFill>
                <a:latin typeface="微软雅黑" panose="020B0503020204020204" pitchFamily="34" charset="-122"/>
                <a:ea typeface="微软雅黑" panose="020B0503020204020204" pitchFamily="34" charset="-122"/>
              </a:rPr>
              <a:t>1.</a:t>
            </a:r>
            <a:r>
              <a:rPr lang="en-US" altLang="zh-CN" sz="5000" dirty="0">
                <a:latin typeface="微软雅黑" pitchFamily="34" charset="-122"/>
                <a:ea typeface="微软雅黑" pitchFamily="34" charset="-122"/>
              </a:rPr>
              <a:t> What is probably the major concern of travellers who choose to stay in a hostel?</a:t>
            </a:r>
            <a:endParaRPr lang="zh-CN" altLang="zh-CN" sz="5000" dirty="0">
              <a:latin typeface="微软雅黑" pitchFamily="34" charset="-122"/>
              <a:ea typeface="微软雅黑" pitchFamily="34" charset="-122"/>
            </a:endParaRPr>
          </a:p>
          <a:p>
            <a:pPr>
              <a:lnSpc>
                <a:spcPct val="150000"/>
              </a:lnSpc>
            </a:pPr>
            <a:r>
              <a:rPr lang="en-US" altLang="zh-CN" sz="5000" dirty="0">
                <a:latin typeface="微软雅黑" pitchFamily="34" charset="-122"/>
                <a:ea typeface="微软雅黑" pitchFamily="34" charset="-122"/>
              </a:rPr>
              <a:t>A. Comfort. 	</a:t>
            </a:r>
            <a:r>
              <a:rPr lang="en-US" altLang="zh-CN" sz="5000" dirty="0" smtClean="0">
                <a:latin typeface="微软雅黑" pitchFamily="34" charset="-122"/>
                <a:ea typeface="微软雅黑" pitchFamily="34" charset="-122"/>
              </a:rPr>
              <a:t>    B</a:t>
            </a:r>
            <a:r>
              <a:rPr lang="en-US" altLang="zh-CN" sz="5000" dirty="0">
                <a:latin typeface="微软雅黑" pitchFamily="34" charset="-122"/>
                <a:ea typeface="微软雅黑" pitchFamily="34" charset="-122"/>
              </a:rPr>
              <a:t>. Security. 	 </a:t>
            </a:r>
            <a:r>
              <a:rPr lang="en-US" altLang="zh-CN" sz="5000" dirty="0" smtClean="0">
                <a:latin typeface="微软雅黑" pitchFamily="34" charset="-122"/>
                <a:ea typeface="微软雅黑" pitchFamily="34" charset="-122"/>
              </a:rPr>
              <a:t>      C</a:t>
            </a:r>
            <a:r>
              <a:rPr lang="en-US" altLang="zh-CN" sz="5000" dirty="0">
                <a:latin typeface="微软雅黑" pitchFamily="34" charset="-122"/>
                <a:ea typeface="微软雅黑" pitchFamily="34" charset="-122"/>
              </a:rPr>
              <a:t>. Price. 	</a:t>
            </a:r>
            <a:r>
              <a:rPr lang="en-US" altLang="zh-CN" sz="5000" dirty="0" smtClean="0">
                <a:latin typeface="微软雅黑" pitchFamily="34" charset="-122"/>
                <a:ea typeface="微软雅黑" pitchFamily="34" charset="-122"/>
              </a:rPr>
              <a:t>      D</a:t>
            </a:r>
            <a:r>
              <a:rPr lang="en-US" altLang="zh-CN" sz="5000" dirty="0">
                <a:latin typeface="微软雅黑" pitchFamily="34" charset="-122"/>
                <a:ea typeface="微软雅黑" pitchFamily="34" charset="-122"/>
              </a:rPr>
              <a:t>. Location. </a:t>
            </a:r>
            <a:endParaRPr lang="en-US" altLang="zh-CN" sz="5000" dirty="0" smtClean="0">
              <a:latin typeface="微软雅黑" pitchFamily="34" charset="-122"/>
              <a:ea typeface="微软雅黑"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5" name="矩形 4"/>
          <p:cNvSpPr/>
          <p:nvPr/>
        </p:nvSpPr>
        <p:spPr>
          <a:xfrm>
            <a:off x="2376588" y="900510"/>
            <a:ext cx="922491" cy="1314206"/>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C</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45740" y="4614154"/>
            <a:ext cx="20090232" cy="2264659"/>
          </a:xfrm>
          <a:prstGeom prst="rect">
            <a:avLst/>
          </a:prstGeom>
        </p:spPr>
        <p:txBody>
          <a:bodyPr wrap="square">
            <a:spAutoFit/>
          </a:bodyPr>
          <a:lstStyle/>
          <a:p>
            <a:pPr>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文章大意</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本文是一篇应用文。到罗马旅游消费很高</a:t>
            </a:r>
            <a:r>
              <a:rPr lang="en-US" altLang="zh-CN" sz="5000" dirty="0" smtClean="0">
                <a:solidFill>
                  <a:srgbClr val="CC0000"/>
                </a:solidFill>
                <a:latin typeface="微软雅黑" panose="020B0503020204020204" pitchFamily="34" charset="-122"/>
                <a:ea typeface="微软雅黑" panose="020B0503020204020204" pitchFamily="34" charset="-122"/>
              </a:rPr>
              <a:t>,</a:t>
            </a:r>
            <a:r>
              <a:rPr lang="zh-CN" altLang="en-US" sz="5000" dirty="0" smtClean="0">
                <a:solidFill>
                  <a:srgbClr val="CC0000"/>
                </a:solidFill>
                <a:latin typeface="微软雅黑" panose="020B0503020204020204" pitchFamily="34" charset="-122"/>
                <a:ea typeface="微软雅黑" panose="020B0503020204020204" pitchFamily="34" charset="-122"/>
              </a:rPr>
              <a:t>所以很多人选择住在旅社</a:t>
            </a:r>
            <a:r>
              <a:rPr lang="en-US" altLang="zh-CN" sz="5000" dirty="0" smtClean="0">
                <a:solidFill>
                  <a:srgbClr val="CC0000"/>
                </a:solidFill>
                <a:latin typeface="微软雅黑" panose="020B0503020204020204" pitchFamily="34" charset="-122"/>
                <a:ea typeface="微软雅黑" panose="020B0503020204020204" pitchFamily="34" charset="-122"/>
              </a:rPr>
              <a:t>,</a:t>
            </a:r>
            <a:r>
              <a:rPr lang="zh-CN" altLang="en-US" sz="5000" dirty="0" smtClean="0">
                <a:solidFill>
                  <a:srgbClr val="CC0000"/>
                </a:solidFill>
                <a:latin typeface="微软雅黑" panose="020B0503020204020204" pitchFamily="34" charset="-122"/>
                <a:ea typeface="微软雅黑" panose="020B0503020204020204" pitchFamily="34" charset="-122"/>
              </a:rPr>
              <a:t>本文介绍了四处各具特色的旅社以供游客选择。</a:t>
            </a:r>
            <a:endParaRPr lang="zh-CN" altLang="en-US" sz="5000" dirty="0">
              <a:solidFill>
                <a:srgbClr val="CC0000"/>
              </a:solidFill>
              <a:latin typeface="微软雅黑" panose="020B0503020204020204" pitchFamily="34" charset="-122"/>
              <a:ea typeface="微软雅黑" panose="020B0503020204020204" pitchFamily="34" charset="-122"/>
            </a:endParaRPr>
          </a:p>
        </p:txBody>
      </p:sp>
      <p:sp>
        <p:nvSpPr>
          <p:cNvPr id="3" name="矩形 2"/>
          <p:cNvSpPr/>
          <p:nvPr/>
        </p:nvSpPr>
        <p:spPr>
          <a:xfrm>
            <a:off x="2039156" y="7165206"/>
            <a:ext cx="19684976" cy="4708981"/>
          </a:xfrm>
          <a:prstGeom prst="rect">
            <a:avLst/>
          </a:prstGeom>
        </p:spPr>
        <p:txBody>
          <a:bodyPr wrap="square">
            <a:spAutoFit/>
          </a:bodyPr>
          <a:lstStyle/>
          <a:p>
            <a:pPr lvl="0" algn="just">
              <a:lnSpc>
                <a:spcPct val="150000"/>
              </a:lnSpc>
            </a:pPr>
            <a:r>
              <a:rPr lang="en-US" altLang="zh-CN" sz="5000" b="1" dirty="0">
                <a:solidFill>
                  <a:srgbClr val="CC0000"/>
                </a:solidFill>
                <a:latin typeface="微软雅黑" panose="020B0503020204020204" pitchFamily="34" charset="-122"/>
                <a:ea typeface="微软雅黑" panose="020B0503020204020204" pitchFamily="34" charset="-122"/>
              </a:rPr>
              <a:t>[</a:t>
            </a:r>
            <a:r>
              <a:rPr lang="zh-CN" altLang="en-US" sz="5000" b="1" dirty="0">
                <a:solidFill>
                  <a:srgbClr val="CC0000"/>
                </a:solidFill>
                <a:latin typeface="微软雅黑" panose="020B0503020204020204" pitchFamily="34" charset="-122"/>
                <a:ea typeface="微软雅黑" panose="020B0503020204020204" pitchFamily="34" charset="-122"/>
              </a:rPr>
              <a:t>解析</a:t>
            </a:r>
            <a:r>
              <a:rPr lang="en-US" altLang="zh-CN" sz="5000" b="1" dirty="0">
                <a:solidFill>
                  <a:srgbClr val="CC0000"/>
                </a:solidFill>
                <a:latin typeface="微软雅黑" panose="020B0503020204020204" pitchFamily="34" charset="-122"/>
                <a:ea typeface="微软雅黑" panose="020B0503020204020204" pitchFamily="34" charset="-122"/>
              </a:rPr>
              <a:t>] </a:t>
            </a:r>
            <a:r>
              <a:rPr lang="zh-CN" altLang="en-US" sz="5000" dirty="0">
                <a:solidFill>
                  <a:srgbClr val="CC0000"/>
                </a:solidFill>
                <a:latin typeface="微软雅黑" panose="020B0503020204020204" pitchFamily="34" charset="-122"/>
                <a:ea typeface="微软雅黑" panose="020B0503020204020204" pitchFamily="34" charset="-122"/>
              </a:rPr>
              <a:t>细节理解题。根据文章第一段“</a:t>
            </a:r>
            <a:r>
              <a:rPr lang="en-US" altLang="zh-CN" sz="5000" dirty="0">
                <a:solidFill>
                  <a:srgbClr val="CC0000"/>
                </a:solidFill>
                <a:latin typeface="微软雅黑" panose="020B0503020204020204" pitchFamily="34" charset="-122"/>
                <a:ea typeface="微软雅黑" panose="020B0503020204020204" pitchFamily="34" charset="-122"/>
              </a:rPr>
              <a:t>Rome can be pricey for travellers, which is why many choose to stay in a hostel(</a:t>
            </a:r>
            <a:r>
              <a:rPr lang="zh-CN" altLang="en-US" sz="5000" dirty="0">
                <a:solidFill>
                  <a:srgbClr val="CC0000"/>
                </a:solidFill>
                <a:latin typeface="微软雅黑" panose="020B0503020204020204" pitchFamily="34" charset="-122"/>
                <a:ea typeface="微软雅黑" panose="020B0503020204020204" pitchFamily="34" charset="-122"/>
              </a:rPr>
              <a:t>旅社</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到罗马旅游消费很高</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所以很多旅行者选择住在旅社。因此价格是他们主要关心的问题</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故选</a:t>
            </a:r>
            <a:r>
              <a:rPr lang="en-US" altLang="zh-CN" sz="5000" dirty="0">
                <a:solidFill>
                  <a:srgbClr val="CC0000"/>
                </a:solidFill>
                <a:latin typeface="微软雅黑" panose="020B0503020204020204" pitchFamily="34" charset="-122"/>
                <a:ea typeface="微软雅黑" panose="020B0503020204020204" pitchFamily="34" charset="-122"/>
              </a:rPr>
              <a:t>C</a:t>
            </a:r>
            <a:r>
              <a:rPr lang="zh-CN" altLang="en-US" sz="5000" dirty="0">
                <a:solidFill>
                  <a:srgbClr val="CC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3843459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61326" y="516801"/>
            <a:ext cx="20090232" cy="7248138"/>
          </a:xfrm>
          <a:prstGeom prst="rect">
            <a:avLst/>
          </a:prstGeom>
        </p:spPr>
        <p:txBody>
          <a:bodyPr wrap="square">
            <a:spAutoFit/>
          </a:bodyPr>
          <a:lstStyle/>
          <a:p>
            <a:pPr>
              <a:lnSpc>
                <a:spcPct val="150000"/>
              </a:lnSpc>
            </a:pPr>
            <a:r>
              <a:rPr lang="en-US" altLang="zh-CN" sz="5000" dirty="0" smtClean="0">
                <a:latin typeface="微软雅黑" pitchFamily="34" charset="-122"/>
                <a:ea typeface="微软雅黑" pitchFamily="34" charset="-122"/>
              </a:rPr>
              <a:t>(</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a:t>
            </a:r>
            <a:r>
              <a:rPr lang="en-US" altLang="zh-CN" sz="6000" b="1" dirty="0">
                <a:solidFill>
                  <a:srgbClr val="9D234F"/>
                </a:solidFill>
                <a:latin typeface="微软雅黑" panose="020B0503020204020204" pitchFamily="34" charset="-122"/>
                <a:ea typeface="微软雅黑" panose="020B0503020204020204" pitchFamily="34" charset="-122"/>
              </a:rPr>
              <a:t>2.</a:t>
            </a:r>
            <a:r>
              <a:rPr lang="en-US" altLang="zh-CN" sz="5000" dirty="0">
                <a:latin typeface="微软雅黑" pitchFamily="34" charset="-122"/>
                <a:ea typeface="微软雅黑" pitchFamily="34" charset="-122"/>
              </a:rPr>
              <a:t> Which hostel best suits people who enjoy an active social life?</a:t>
            </a:r>
            <a:endParaRPr lang="zh-CN" altLang="zh-CN" sz="5000" dirty="0">
              <a:latin typeface="微软雅黑" pitchFamily="34" charset="-122"/>
              <a:ea typeface="微软雅黑" pitchFamily="34" charset="-122"/>
            </a:endParaRPr>
          </a:p>
          <a:p>
            <a:pPr>
              <a:lnSpc>
                <a:spcPct val="150000"/>
              </a:lnSpc>
            </a:pPr>
            <a:r>
              <a:rPr lang="en-US" altLang="zh-CN" sz="5000" dirty="0">
                <a:latin typeface="微软雅黑" pitchFamily="34" charset="-122"/>
                <a:ea typeface="微软雅黑" pitchFamily="34" charset="-122"/>
              </a:rPr>
              <a:t>A. Yellow Hostel. </a:t>
            </a:r>
            <a:endParaRPr lang="zh-CN" altLang="zh-CN" sz="5000" dirty="0">
              <a:latin typeface="微软雅黑" pitchFamily="34" charset="-122"/>
              <a:ea typeface="微软雅黑" pitchFamily="34" charset="-122"/>
            </a:endParaRPr>
          </a:p>
          <a:p>
            <a:pPr>
              <a:lnSpc>
                <a:spcPct val="150000"/>
              </a:lnSpc>
            </a:pPr>
            <a:r>
              <a:rPr lang="en-US" altLang="zh-CN" sz="5000" dirty="0">
                <a:latin typeface="微软雅黑" pitchFamily="34" charset="-122"/>
                <a:ea typeface="微软雅黑" pitchFamily="34" charset="-122"/>
              </a:rPr>
              <a:t>B. Hostel Alessandro Palace. </a:t>
            </a:r>
            <a:endParaRPr lang="zh-CN" altLang="zh-CN" sz="5000" dirty="0">
              <a:latin typeface="微软雅黑" pitchFamily="34" charset="-122"/>
              <a:ea typeface="微软雅黑" pitchFamily="34" charset="-122"/>
            </a:endParaRPr>
          </a:p>
          <a:p>
            <a:pPr>
              <a:lnSpc>
                <a:spcPct val="150000"/>
              </a:lnSpc>
            </a:pPr>
            <a:r>
              <a:rPr lang="en-US" altLang="zh-CN" sz="5000" dirty="0">
                <a:latin typeface="微软雅黑" pitchFamily="34" charset="-122"/>
                <a:ea typeface="微软雅黑" pitchFamily="34" charset="-122"/>
              </a:rPr>
              <a:t>C. Youth Station Hostel. </a:t>
            </a:r>
            <a:endParaRPr lang="zh-CN" altLang="zh-CN" sz="5000" dirty="0">
              <a:latin typeface="微软雅黑" pitchFamily="34" charset="-122"/>
              <a:ea typeface="微软雅黑" pitchFamily="34" charset="-122"/>
            </a:endParaRPr>
          </a:p>
          <a:p>
            <a:pPr>
              <a:lnSpc>
                <a:spcPct val="150000"/>
              </a:lnSpc>
            </a:pPr>
            <a:r>
              <a:rPr lang="en-US" altLang="zh-CN" sz="5000" dirty="0">
                <a:latin typeface="微软雅黑" pitchFamily="34" charset="-122"/>
                <a:ea typeface="微软雅黑" pitchFamily="34" charset="-122"/>
              </a:rPr>
              <a:t>D. Hotel and Hostel Des Artistes. </a:t>
            </a:r>
            <a:endParaRPr lang="zh-CN" altLang="zh-CN" sz="5000" dirty="0">
              <a:latin typeface="微软雅黑" pitchFamily="34" charset="-122"/>
              <a:ea typeface="微软雅黑" pitchFamily="34" charset="-122"/>
            </a:endParaRPr>
          </a:p>
        </p:txBody>
      </p:sp>
      <p:sp>
        <p:nvSpPr>
          <p:cNvPr id="5" name="矩形 4"/>
          <p:cNvSpPr/>
          <p:nvPr/>
        </p:nvSpPr>
        <p:spPr>
          <a:xfrm>
            <a:off x="2376588" y="540470"/>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B</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61326" y="7597252"/>
            <a:ext cx="20090232" cy="4708981"/>
          </a:xfrm>
          <a:prstGeom prst="rect">
            <a:avLst/>
          </a:prstGeom>
        </p:spPr>
        <p:txBody>
          <a:bodyPr wrap="square">
            <a:spAutoFit/>
          </a:bodyPr>
          <a:lstStyle/>
          <a:p>
            <a:pPr>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a:solidFill>
                  <a:srgbClr val="CC0000"/>
                </a:solidFill>
                <a:latin typeface="微软雅黑" panose="020B0503020204020204" pitchFamily="34" charset="-122"/>
                <a:ea typeface="微软雅黑" panose="020B0503020204020204" pitchFamily="34" charset="-122"/>
              </a:rPr>
              <a:t>解析</a:t>
            </a:r>
            <a:r>
              <a:rPr lang="en-US" altLang="zh-CN" sz="5000" b="1" dirty="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a:t>
            </a:r>
            <a:r>
              <a:rPr lang="en-US" altLang="zh-CN" sz="5000" dirty="0">
                <a:solidFill>
                  <a:srgbClr val="CC0000"/>
                </a:solidFill>
                <a:latin typeface="微软雅黑" panose="020B0503020204020204" pitchFamily="34" charset="-122"/>
                <a:ea typeface="微软雅黑" panose="020B0503020204020204" pitchFamily="34" charset="-122"/>
              </a:rPr>
              <a:t>Hostel Alessandro Palace</a:t>
            </a:r>
            <a:r>
              <a:rPr lang="zh-CN" altLang="en-US" sz="5000" dirty="0">
                <a:solidFill>
                  <a:srgbClr val="CC0000"/>
                </a:solidFill>
                <a:latin typeface="微软雅黑" panose="020B0503020204020204" pitchFamily="34" charset="-122"/>
                <a:ea typeface="微软雅黑" panose="020B0503020204020204" pitchFamily="34" charset="-122"/>
              </a:rPr>
              <a:t>部分中的“</a:t>
            </a:r>
            <a:r>
              <a:rPr lang="en-US" altLang="zh-CN" sz="5000" dirty="0">
                <a:solidFill>
                  <a:srgbClr val="CC0000"/>
                </a:solidFill>
                <a:latin typeface="微软雅黑" panose="020B0503020204020204" pitchFamily="34" charset="-122"/>
                <a:ea typeface="微软雅黑" panose="020B0503020204020204" pitchFamily="34" charset="-122"/>
              </a:rPr>
              <a:t>If you love social hostels, this is the best hostel for you in Rome.”</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对于喜欢社交的人来说</a:t>
            </a:r>
            <a:r>
              <a:rPr lang="en-US" altLang="zh-CN" sz="5000" dirty="0">
                <a:solidFill>
                  <a:srgbClr val="CC0000"/>
                </a:solidFill>
                <a:latin typeface="微软雅黑" panose="020B0503020204020204" pitchFamily="34" charset="-122"/>
                <a:ea typeface="微软雅黑" panose="020B0503020204020204" pitchFamily="34" charset="-122"/>
              </a:rPr>
              <a:t>,Hostel Alessandro Palace</a:t>
            </a:r>
            <a:r>
              <a:rPr lang="zh-CN" altLang="en-US" sz="5000" dirty="0">
                <a:solidFill>
                  <a:srgbClr val="CC0000"/>
                </a:solidFill>
                <a:latin typeface="微软雅黑" panose="020B0503020204020204" pitchFamily="34" charset="-122"/>
                <a:ea typeface="微软雅黑" panose="020B0503020204020204" pitchFamily="34" charset="-122"/>
              </a:rPr>
              <a:t>是最适合的旅社</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故选</a:t>
            </a:r>
            <a:r>
              <a:rPr lang="en-US" altLang="zh-CN" sz="5000" dirty="0">
                <a:solidFill>
                  <a:srgbClr val="CC0000"/>
                </a:solidFill>
                <a:latin typeface="微软雅黑" panose="020B0503020204020204" pitchFamily="34" charset="-122"/>
                <a:ea typeface="微软雅黑" panose="020B0503020204020204" pitchFamily="34" charset="-122"/>
              </a:rPr>
              <a:t>B</a:t>
            </a:r>
            <a:r>
              <a:rPr lang="zh-CN" altLang="en-US" sz="5000" dirty="0" smtClean="0">
                <a:solidFill>
                  <a:srgbClr val="CC0000"/>
                </a:solidFill>
                <a:latin typeface="微软雅黑" panose="020B0503020204020204" pitchFamily="34" charset="-122"/>
                <a:ea typeface="微软雅黑" panose="020B0503020204020204" pitchFamily="34" charset="-122"/>
              </a:rPr>
              <a:t>。</a:t>
            </a:r>
            <a:endParaRPr lang="zh-CN" altLang="en-US" sz="5000" dirty="0">
              <a:solidFill>
                <a:srgbClr val="C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17273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36528" y="516801"/>
            <a:ext cx="20090232" cy="7248138"/>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a:t>
            </a:r>
            <a:r>
              <a:rPr lang="en-US" altLang="zh-CN" sz="6000" b="1" dirty="0">
                <a:solidFill>
                  <a:srgbClr val="9D234F"/>
                </a:solidFill>
                <a:latin typeface="微软雅黑" panose="020B0503020204020204" pitchFamily="34" charset="-122"/>
                <a:ea typeface="微软雅黑" panose="020B0503020204020204" pitchFamily="34" charset="-122"/>
              </a:rPr>
              <a:t>3.</a:t>
            </a:r>
            <a:r>
              <a:rPr lang="en-US" altLang="zh-CN" sz="5000" dirty="0">
                <a:latin typeface="微软雅黑" pitchFamily="34" charset="-122"/>
                <a:ea typeface="微软雅黑" pitchFamily="34" charset="-122"/>
              </a:rPr>
              <a:t> What is the disadvantage of Hotel and Hostel Des Artistes?</a:t>
            </a:r>
            <a:endParaRPr lang="zh-CN" altLang="zh-CN" sz="5000" dirty="0">
              <a:latin typeface="微软雅黑" pitchFamily="34" charset="-122"/>
              <a:ea typeface="微软雅黑" pitchFamily="34" charset="-122"/>
            </a:endParaRPr>
          </a:p>
          <a:p>
            <a:pPr algn="just">
              <a:lnSpc>
                <a:spcPct val="150000"/>
              </a:lnSpc>
            </a:pPr>
            <a:r>
              <a:rPr lang="en-US" altLang="zh-CN" sz="5000" dirty="0">
                <a:latin typeface="微软雅黑" pitchFamily="34" charset="-122"/>
                <a:ea typeface="微软雅黑" pitchFamily="34" charset="-122"/>
              </a:rPr>
              <a:t>A. It gets noisy at night. </a:t>
            </a:r>
            <a:endParaRPr lang="zh-CN" altLang="zh-CN" sz="5000" dirty="0">
              <a:latin typeface="微软雅黑" pitchFamily="34" charset="-122"/>
              <a:ea typeface="微软雅黑" pitchFamily="34" charset="-122"/>
            </a:endParaRPr>
          </a:p>
          <a:p>
            <a:pPr algn="just">
              <a:lnSpc>
                <a:spcPct val="150000"/>
              </a:lnSpc>
            </a:pPr>
            <a:r>
              <a:rPr lang="en-US" altLang="zh-CN" sz="5000" dirty="0">
                <a:latin typeface="微软雅黑" pitchFamily="34" charset="-122"/>
                <a:ea typeface="微软雅黑" pitchFamily="34" charset="-122"/>
              </a:rPr>
              <a:t>B. Its staff is too talkative. </a:t>
            </a:r>
            <a:endParaRPr lang="zh-CN" altLang="zh-CN" sz="5000" dirty="0">
              <a:latin typeface="微软雅黑" pitchFamily="34" charset="-122"/>
              <a:ea typeface="微软雅黑" pitchFamily="34" charset="-122"/>
            </a:endParaRPr>
          </a:p>
          <a:p>
            <a:pPr algn="just">
              <a:lnSpc>
                <a:spcPct val="150000"/>
              </a:lnSpc>
            </a:pPr>
            <a:r>
              <a:rPr lang="en-US" altLang="zh-CN" sz="5000" dirty="0">
                <a:latin typeface="微软雅黑" pitchFamily="34" charset="-122"/>
                <a:ea typeface="微软雅黑" pitchFamily="34" charset="-122"/>
              </a:rPr>
              <a:t>C. It charges for Wi-Fi. </a:t>
            </a:r>
            <a:endParaRPr lang="zh-CN" altLang="zh-CN" sz="5000" dirty="0">
              <a:latin typeface="微软雅黑" pitchFamily="34" charset="-122"/>
              <a:ea typeface="微软雅黑" pitchFamily="34" charset="-122"/>
            </a:endParaRPr>
          </a:p>
          <a:p>
            <a:pPr algn="just">
              <a:lnSpc>
                <a:spcPct val="150000"/>
              </a:lnSpc>
            </a:pPr>
            <a:r>
              <a:rPr lang="en-US" altLang="zh-CN" sz="5000" dirty="0">
                <a:latin typeface="微软雅黑" pitchFamily="34" charset="-122"/>
                <a:ea typeface="微软雅黑" pitchFamily="34" charset="-122"/>
              </a:rPr>
              <a:t>D. </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inconveniently located. </a:t>
            </a:r>
            <a:endParaRPr lang="zh-CN" altLang="zh-CN" sz="5000" dirty="0">
              <a:latin typeface="微软雅黑" pitchFamily="34" charset="-122"/>
              <a:ea typeface="微软雅黑" pitchFamily="34" charset="-122"/>
            </a:endParaRPr>
          </a:p>
        </p:txBody>
      </p:sp>
      <p:sp>
        <p:nvSpPr>
          <p:cNvPr id="5" name="矩形 4"/>
          <p:cNvSpPr/>
          <p:nvPr/>
        </p:nvSpPr>
        <p:spPr>
          <a:xfrm>
            <a:off x="2606225" y="468462"/>
            <a:ext cx="922491" cy="1314206"/>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C</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36528" y="7764939"/>
            <a:ext cx="20090232" cy="3554819"/>
          </a:xfrm>
          <a:prstGeom prst="rect">
            <a:avLst/>
          </a:prstGeom>
        </p:spPr>
        <p:txBody>
          <a:bodyPr wrap="square">
            <a:spAutoFit/>
          </a:bodyPr>
          <a:lstStyle/>
          <a:p>
            <a:pPr>
              <a:lnSpc>
                <a:spcPct val="150000"/>
              </a:lnSpc>
            </a:pPr>
            <a:r>
              <a:rPr lang="en-US" altLang="zh-CN" sz="5000" b="1" dirty="0">
                <a:solidFill>
                  <a:srgbClr val="CC0000"/>
                </a:solidFill>
                <a:latin typeface="微软雅黑" panose="020B0503020204020204" pitchFamily="34" charset="-122"/>
                <a:ea typeface="微软雅黑" panose="020B0503020204020204" pitchFamily="34" charset="-122"/>
              </a:rPr>
              <a:t>[</a:t>
            </a:r>
            <a:r>
              <a:rPr lang="zh-CN" altLang="en-US" sz="5000" b="1" dirty="0">
                <a:solidFill>
                  <a:srgbClr val="CC0000"/>
                </a:solidFill>
                <a:latin typeface="微软雅黑" panose="020B0503020204020204" pitchFamily="34" charset="-122"/>
                <a:ea typeface="微软雅黑" panose="020B0503020204020204" pitchFamily="34" charset="-122"/>
              </a:rPr>
              <a:t>解析</a:t>
            </a:r>
            <a:r>
              <a:rPr lang="en-US" altLang="zh-CN" sz="5000" b="1" dirty="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a:t>
            </a:r>
            <a:r>
              <a:rPr lang="en-US" altLang="zh-CN" sz="5000" dirty="0">
                <a:solidFill>
                  <a:srgbClr val="CC0000"/>
                </a:solidFill>
                <a:latin typeface="微软雅黑" panose="020B0503020204020204" pitchFamily="34" charset="-122"/>
                <a:ea typeface="微软雅黑" panose="020B0503020204020204" pitchFamily="34" charset="-122"/>
              </a:rPr>
              <a:t>Hotel and Hostel Des Artistes</a:t>
            </a:r>
            <a:r>
              <a:rPr lang="zh-CN" altLang="en-US" sz="5000" dirty="0">
                <a:solidFill>
                  <a:srgbClr val="CC0000"/>
                </a:solidFill>
                <a:latin typeface="微软雅黑" panose="020B0503020204020204" pitchFamily="34" charset="-122"/>
                <a:ea typeface="微软雅黑" panose="020B0503020204020204" pitchFamily="34" charset="-122"/>
              </a:rPr>
              <a:t>部分中的“</a:t>
            </a:r>
            <a:r>
              <a:rPr lang="en-US" altLang="zh-CN" sz="5000" dirty="0">
                <a:solidFill>
                  <a:srgbClr val="CC0000"/>
                </a:solidFill>
                <a:latin typeface="微软雅黑" panose="020B0503020204020204" pitchFamily="34" charset="-122"/>
                <a:ea typeface="微软雅黑" panose="020B0503020204020204" pitchFamily="34" charset="-122"/>
              </a:rPr>
              <a:t>However, you need to pay 2 euros a day for Wi-Fi.”</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,Hotel and Hostel Des Artistes</a:t>
            </a:r>
            <a:r>
              <a:rPr lang="zh-CN" altLang="en-US" sz="5000" dirty="0">
                <a:solidFill>
                  <a:srgbClr val="CC0000"/>
                </a:solidFill>
                <a:latin typeface="微软雅黑" panose="020B0503020204020204" pitchFamily="34" charset="-122"/>
                <a:ea typeface="微软雅黑" panose="020B0503020204020204" pitchFamily="34" charset="-122"/>
              </a:rPr>
              <a:t>的</a:t>
            </a:r>
            <a:r>
              <a:rPr lang="en-US" altLang="zh-CN" sz="5000" dirty="0">
                <a:solidFill>
                  <a:srgbClr val="CC0000"/>
                </a:solidFill>
                <a:latin typeface="微软雅黑" panose="020B0503020204020204" pitchFamily="34" charset="-122"/>
                <a:ea typeface="微软雅黑" panose="020B0503020204020204" pitchFamily="34" charset="-122"/>
              </a:rPr>
              <a:t>Wi-Fi</a:t>
            </a:r>
            <a:r>
              <a:rPr lang="zh-CN" altLang="en-US" sz="5000" dirty="0">
                <a:solidFill>
                  <a:srgbClr val="CC0000"/>
                </a:solidFill>
                <a:latin typeface="微软雅黑" panose="020B0503020204020204" pitchFamily="34" charset="-122"/>
                <a:ea typeface="微软雅黑" panose="020B0503020204020204" pitchFamily="34" charset="-122"/>
              </a:rPr>
              <a:t>需要收费</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故选</a:t>
            </a:r>
            <a:r>
              <a:rPr lang="en-US" altLang="zh-CN" sz="5000" dirty="0">
                <a:solidFill>
                  <a:srgbClr val="CC0000"/>
                </a:solidFill>
                <a:latin typeface="微软雅黑" panose="020B0503020204020204" pitchFamily="34" charset="-122"/>
                <a:ea typeface="微软雅黑" panose="020B0503020204020204" pitchFamily="34" charset="-122"/>
              </a:rPr>
              <a:t>C</a:t>
            </a:r>
            <a:r>
              <a:rPr lang="zh-CN" altLang="en-US" sz="5000" dirty="0">
                <a:solidFill>
                  <a:srgbClr val="CC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8738670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65690" y="1044526"/>
            <a:ext cx="20846316" cy="8402300"/>
          </a:xfrm>
          <a:prstGeom prst="rect">
            <a:avLst/>
          </a:prstGeom>
        </p:spPr>
        <p:txBody>
          <a:bodyPr wrap="square">
            <a:spAutoFit/>
          </a:bodyPr>
          <a:lstStyle/>
          <a:p>
            <a:pPr algn="ctr">
              <a:lnSpc>
                <a:spcPct val="150000"/>
              </a:lnSpc>
            </a:pPr>
            <a:r>
              <a:rPr lang="zh-CN" altLang="en-US" sz="5000" dirty="0" smtClean="0">
                <a:latin typeface="微软雅黑" pitchFamily="34" charset="-122"/>
                <a:ea typeface="微软雅黑" pitchFamily="34" charset="-122"/>
              </a:rPr>
              <a:t>间接信息题</a:t>
            </a:r>
          </a:p>
          <a:p>
            <a:pPr algn="just">
              <a:lnSpc>
                <a:spcPct val="150000"/>
              </a:lnSpc>
            </a:pPr>
            <a:r>
              <a:rPr lang="en-US" altLang="zh-CN" sz="5000" dirty="0" smtClean="0">
                <a:latin typeface="微软雅黑" pitchFamily="34" charset="-122"/>
                <a:ea typeface="微软雅黑" pitchFamily="34" charset="-122"/>
              </a:rPr>
              <a:t>【</a:t>
            </a:r>
            <a:r>
              <a:rPr lang="zh-CN" altLang="en-US" sz="5000" dirty="0">
                <a:latin typeface="微软雅黑" pitchFamily="34" charset="-122"/>
                <a:ea typeface="微软雅黑" pitchFamily="34" charset="-122"/>
              </a:rPr>
              <a:t>技巧</a:t>
            </a:r>
            <a:r>
              <a:rPr lang="zh-CN" altLang="en-US" sz="5000" dirty="0" smtClean="0">
                <a:latin typeface="微软雅黑" pitchFamily="34" charset="-122"/>
                <a:ea typeface="微软雅黑" pitchFamily="34" charset="-122"/>
              </a:rPr>
              <a:t>规律</a:t>
            </a:r>
            <a:r>
              <a:rPr lang="en-US" altLang="zh-CN" sz="5000" dirty="0">
                <a:latin typeface="微软雅黑" pitchFamily="34" charset="-122"/>
                <a:ea typeface="微软雅黑" pitchFamily="34" charset="-122"/>
              </a:rPr>
              <a:t>2</a:t>
            </a:r>
            <a:r>
              <a:rPr lang="en-US" altLang="zh-CN" sz="5000" dirty="0" smtClean="0">
                <a:latin typeface="微软雅黑" pitchFamily="34" charset="-122"/>
                <a:ea typeface="微软雅黑" pitchFamily="34" charset="-122"/>
              </a:rPr>
              <a:t>】</a:t>
            </a:r>
            <a:r>
              <a:rPr lang="zh-CN" altLang="en-US" sz="5000" dirty="0">
                <a:latin typeface="微软雅黑" pitchFamily="34" charset="-122"/>
                <a:ea typeface="微软雅黑" pitchFamily="34" charset="-122"/>
              </a:rPr>
              <a:t>利用同义词或近义词达到语义转述的目的是细节理解题最常见的命题策略。 </a:t>
            </a:r>
            <a:endParaRPr lang="en-US" altLang="zh-CN" sz="5000" dirty="0" smtClean="0">
              <a:latin typeface="微软雅黑" pitchFamily="34" charset="-122"/>
              <a:ea typeface="微软雅黑" pitchFamily="34" charset="-122"/>
            </a:endParaRPr>
          </a:p>
          <a:p>
            <a:pPr algn="just">
              <a:lnSpc>
                <a:spcPct val="150000"/>
              </a:lnSpc>
            </a:pPr>
            <a:r>
              <a:rPr lang="en-US" altLang="zh-CN" sz="6000" b="1" dirty="0">
                <a:solidFill>
                  <a:srgbClr val="9D234F"/>
                </a:solidFill>
                <a:latin typeface="微软雅黑" panose="020B0503020204020204" pitchFamily="34" charset="-122"/>
                <a:ea typeface="微软雅黑" panose="020B0503020204020204" pitchFamily="34" charset="-122"/>
              </a:rPr>
              <a:t>1. </a:t>
            </a:r>
            <a:r>
              <a:rPr lang="en-US" altLang="zh-CN" sz="5000" dirty="0" smtClean="0">
                <a:latin typeface="微软雅黑" pitchFamily="34" charset="-122"/>
                <a:ea typeface="微软雅黑" pitchFamily="34" charset="-122"/>
              </a:rPr>
              <a:t>[2020•</a:t>
            </a:r>
            <a:r>
              <a:rPr lang="zh-CN" altLang="en-US" sz="5000" dirty="0" smtClean="0">
                <a:latin typeface="微软雅黑" pitchFamily="34" charset="-122"/>
                <a:ea typeface="微软雅黑" pitchFamily="34" charset="-122"/>
              </a:rPr>
              <a:t>全国卷</a:t>
            </a:r>
            <a:r>
              <a:rPr lang="en-US" altLang="zh-CN" sz="5000" dirty="0">
                <a:latin typeface="微软雅黑" pitchFamily="34" charset="-122"/>
                <a:ea typeface="微软雅黑" pitchFamily="34" charset="-122"/>
              </a:rPr>
              <a:t>Ⅰ, </a:t>
            </a:r>
            <a:r>
              <a:rPr lang="en-US" altLang="zh-CN" sz="5000" dirty="0" smtClean="0">
                <a:latin typeface="微软雅黑" pitchFamily="34" charset="-122"/>
                <a:ea typeface="微软雅黑" pitchFamily="34" charset="-122"/>
              </a:rPr>
              <a:t>D] [</a:t>
            </a:r>
            <a:r>
              <a:rPr lang="zh-CN" altLang="en-US" sz="5000" dirty="0">
                <a:latin typeface="微软雅黑" pitchFamily="34" charset="-122"/>
                <a:ea typeface="微软雅黑" pitchFamily="34" charset="-122"/>
              </a:rPr>
              <a:t>节选</a:t>
            </a:r>
            <a:r>
              <a:rPr lang="en-US" altLang="zh-CN" sz="5000" dirty="0">
                <a:latin typeface="微软雅黑" pitchFamily="34" charset="-122"/>
                <a:ea typeface="微软雅黑" pitchFamily="34" charset="-122"/>
              </a:rPr>
              <a:t>]  The engineers at the Massachusetts Institute of Technology (MIT) have taken it a step further—changing the actual composition of plants in order to get them to perform diverse, even unusual functions. These include plants that </a:t>
            </a:r>
            <a:r>
              <a:rPr lang="en-US" altLang="zh-CN" sz="5000" dirty="0" smtClean="0">
                <a:latin typeface="微软雅黑" pitchFamily="34" charset="-122"/>
                <a:ea typeface="微软雅黑" pitchFamily="34" charset="-122"/>
              </a:rPr>
              <a:t>have</a:t>
            </a:r>
            <a:endParaRPr lang="en-US"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3607442328"/>
      </p:ext>
    </p:extLst>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8140212" y="1980630"/>
            <a:ext cx="2339102" cy="738664"/>
          </a:xfrm>
          <a:prstGeom prst="rect">
            <a:avLst/>
          </a:prstGeom>
          <a:noFill/>
        </p:spPr>
        <p:txBody>
          <a:bodyPr wrap="none" rtlCol="0">
            <a:spAutoFit/>
          </a:bodyPr>
          <a:lstStyle/>
          <a:p>
            <a:pPr algn="r"/>
            <a:r>
              <a:rPr lang="zh-CN" altLang="en-US" b="1" dirty="0" smtClean="0">
                <a:solidFill>
                  <a:prstClr val="white"/>
                </a:solidFill>
                <a:latin typeface="微软雅黑" panose="020B0503020204020204" pitchFamily="34" charset="-122"/>
                <a:ea typeface="微软雅黑" panose="020B0503020204020204" pitchFamily="34" charset="-122"/>
              </a:rPr>
              <a:t>新高考版</a:t>
            </a:r>
            <a:endParaRPr lang="zh-CN" altLang="en-US"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65690" y="1854317"/>
            <a:ext cx="20846316" cy="5727145"/>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sensors </a:t>
            </a:r>
            <a:r>
              <a:rPr lang="en-US" altLang="zh-CN" sz="5000" dirty="0">
                <a:latin typeface="微软雅黑" pitchFamily="34" charset="-122"/>
                <a:ea typeface="微软雅黑" pitchFamily="34" charset="-122"/>
              </a:rPr>
              <a:t>printed onto their leaves to show when </a:t>
            </a:r>
            <a:r>
              <a:rPr lang="en-US" altLang="zh-CN" sz="5000" dirty="0" smtClean="0">
                <a:latin typeface="微软雅黑" pitchFamily="34" charset="-122"/>
                <a:ea typeface="微软雅黑" pitchFamily="34" charset="-122"/>
              </a:rPr>
              <a:t>they're </a:t>
            </a:r>
            <a:r>
              <a:rPr lang="en-US" altLang="zh-CN" sz="5000" dirty="0">
                <a:latin typeface="微软雅黑" pitchFamily="34" charset="-122"/>
                <a:ea typeface="微软雅黑" pitchFamily="34" charset="-122"/>
              </a:rPr>
              <a:t>short of water and a plant that can detect harmful chemicals in groundwater. “</a:t>
            </a:r>
            <a:r>
              <a:rPr lang="en-US" altLang="zh-CN" sz="5000" dirty="0" smtClean="0">
                <a:latin typeface="微软雅黑" pitchFamily="34" charset="-122"/>
                <a:ea typeface="微软雅黑" pitchFamily="34" charset="-122"/>
              </a:rPr>
              <a:t>We're </a:t>
            </a:r>
            <a:r>
              <a:rPr lang="en-US" altLang="zh-CN" sz="5000" dirty="0">
                <a:latin typeface="微软雅黑" pitchFamily="34" charset="-122"/>
                <a:ea typeface="微软雅黑" pitchFamily="34" charset="-122"/>
              </a:rPr>
              <a:t>thinking about how we can engineer plants to replace functions of the things that we use every </a:t>
            </a:r>
            <a:r>
              <a:rPr lang="en-US" altLang="zh-CN" sz="5000" dirty="0" err="1">
                <a:latin typeface="微软雅黑" pitchFamily="34" charset="-122"/>
                <a:ea typeface="微软雅黑" pitchFamily="34" charset="-122"/>
              </a:rPr>
              <a:t>day,”explained</a:t>
            </a:r>
            <a:r>
              <a:rPr lang="en-US" altLang="zh-CN" sz="5000" dirty="0">
                <a:latin typeface="微软雅黑" pitchFamily="34" charset="-122"/>
                <a:ea typeface="微软雅黑" pitchFamily="34" charset="-122"/>
              </a:rPr>
              <a:t> Michael </a:t>
            </a:r>
            <a:r>
              <a:rPr lang="en-US" altLang="zh-CN" sz="5000" dirty="0" err="1">
                <a:latin typeface="微软雅黑" pitchFamily="34" charset="-122"/>
                <a:ea typeface="微软雅黑" pitchFamily="34" charset="-122"/>
              </a:rPr>
              <a:t>Strano</a:t>
            </a:r>
            <a:r>
              <a:rPr lang="en-US" altLang="zh-CN" sz="5000" dirty="0">
                <a:latin typeface="微软雅黑" pitchFamily="34" charset="-122"/>
                <a:ea typeface="微软雅黑" pitchFamily="34" charset="-122"/>
              </a:rPr>
              <a:t>, a professor of chemical engineering at MIT. </a:t>
            </a:r>
          </a:p>
        </p:txBody>
      </p:sp>
    </p:spTree>
    <p:extLst>
      <p:ext uri="{BB962C8B-B14F-4D97-AF65-F5344CB8AC3E}">
        <p14:creationId xmlns:p14="http://schemas.microsoft.com/office/powerpoint/2010/main" val="1042393008"/>
      </p:ext>
    </p:extLst>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73109" y="396454"/>
            <a:ext cx="20846316" cy="6881307"/>
          </a:xfrm>
          <a:prstGeom prst="rect">
            <a:avLst/>
          </a:prstGeom>
        </p:spPr>
        <p:txBody>
          <a:bodyPr wrap="square">
            <a:spAutoFit/>
          </a:bodyPr>
          <a:lstStyle/>
          <a:p>
            <a:pPr algn="just">
              <a:lnSpc>
                <a:spcPct val="150000"/>
              </a:lnSpc>
            </a:pPr>
            <a:r>
              <a:rPr lang="en-US" altLang="zh-CN" sz="5000" dirty="0">
                <a:latin typeface="微软雅黑" pitchFamily="34" charset="-122"/>
                <a:ea typeface="微软雅黑" pitchFamily="34" charset="-122"/>
              </a:rPr>
              <a:t>(</a:t>
            </a:r>
            <a:r>
              <a:rPr lang="zh-CN" altLang="en-US"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)What is the function of the sensors printed on plant leaves by MIT engineers?</a:t>
            </a:r>
          </a:p>
          <a:p>
            <a:pPr algn="just">
              <a:lnSpc>
                <a:spcPct val="150000"/>
              </a:lnSpc>
            </a:pPr>
            <a:r>
              <a:rPr lang="en-US" altLang="zh-CN" sz="5000" dirty="0">
                <a:latin typeface="微软雅黑" pitchFamily="34" charset="-122"/>
                <a:ea typeface="微软雅黑" pitchFamily="34" charset="-122"/>
              </a:rPr>
              <a:t>A. To detect </a:t>
            </a:r>
            <a:r>
              <a:rPr lang="en-US" altLang="zh-CN" sz="5000" dirty="0" smtClean="0">
                <a:latin typeface="微软雅黑" pitchFamily="34" charset="-122"/>
                <a:ea typeface="微软雅黑" pitchFamily="34" charset="-122"/>
              </a:rPr>
              <a:t>plants' </a:t>
            </a:r>
            <a:r>
              <a:rPr lang="en-US" altLang="zh-CN" sz="5000" dirty="0">
                <a:latin typeface="微软雅黑" pitchFamily="34" charset="-122"/>
                <a:ea typeface="微软雅黑" pitchFamily="34" charset="-122"/>
              </a:rPr>
              <a:t>lack of water. </a:t>
            </a:r>
          </a:p>
          <a:p>
            <a:pPr algn="just">
              <a:lnSpc>
                <a:spcPct val="150000"/>
              </a:lnSpc>
            </a:pPr>
            <a:r>
              <a:rPr lang="en-US" altLang="zh-CN" sz="5000" dirty="0">
                <a:latin typeface="微软雅黑" pitchFamily="34" charset="-122"/>
                <a:ea typeface="微软雅黑" pitchFamily="34" charset="-122"/>
              </a:rPr>
              <a:t>B. To change compositions of plants. </a:t>
            </a:r>
          </a:p>
          <a:p>
            <a:pPr algn="just">
              <a:lnSpc>
                <a:spcPct val="150000"/>
              </a:lnSpc>
            </a:pPr>
            <a:r>
              <a:rPr lang="en-US" altLang="zh-CN" sz="5000" dirty="0">
                <a:latin typeface="微软雅黑" pitchFamily="34" charset="-122"/>
                <a:ea typeface="微软雅黑" pitchFamily="34" charset="-122"/>
              </a:rPr>
              <a:t>C. To make the life of plants longer. </a:t>
            </a:r>
          </a:p>
          <a:p>
            <a:pPr algn="just">
              <a:lnSpc>
                <a:spcPct val="150000"/>
              </a:lnSpc>
            </a:pPr>
            <a:r>
              <a:rPr lang="en-US" altLang="zh-CN" sz="5000" dirty="0">
                <a:latin typeface="微软雅黑" pitchFamily="34" charset="-122"/>
                <a:ea typeface="微软雅黑" pitchFamily="34" charset="-122"/>
              </a:rPr>
              <a:t>D. To test chemicals in plants. </a:t>
            </a:r>
          </a:p>
        </p:txBody>
      </p:sp>
      <p:sp>
        <p:nvSpPr>
          <p:cNvPr id="5" name="矩形 4"/>
          <p:cNvSpPr/>
          <p:nvPr/>
        </p:nvSpPr>
        <p:spPr>
          <a:xfrm>
            <a:off x="2376586" y="252438"/>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A</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23997" y="7210897"/>
            <a:ext cx="20090232" cy="4708981"/>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a:t>
            </a:r>
            <a:r>
              <a:rPr lang="en-US" altLang="zh-CN" sz="5000" dirty="0">
                <a:solidFill>
                  <a:srgbClr val="CC0000"/>
                </a:solidFill>
                <a:latin typeface="微软雅黑" panose="020B0503020204020204" pitchFamily="34" charset="-122"/>
                <a:ea typeface="微软雅黑" panose="020B0503020204020204" pitchFamily="34" charset="-122"/>
              </a:rPr>
              <a:t>These include plants that have sensors printed onto their leaves to show when </a:t>
            </a:r>
            <a:r>
              <a:rPr lang="en-US" altLang="zh-CN" sz="5000" dirty="0" smtClean="0">
                <a:solidFill>
                  <a:srgbClr val="CC0000"/>
                </a:solidFill>
                <a:latin typeface="微软雅黑" panose="020B0503020204020204" pitchFamily="34" charset="-122"/>
                <a:ea typeface="微软雅黑" panose="020B0503020204020204" pitchFamily="34" charset="-122"/>
              </a:rPr>
              <a:t>they're </a:t>
            </a:r>
            <a:r>
              <a:rPr lang="en-US" altLang="zh-CN" sz="5000" dirty="0">
                <a:solidFill>
                  <a:srgbClr val="CC0000"/>
                </a:solidFill>
                <a:latin typeface="微软雅黑" panose="020B0503020204020204" pitchFamily="34" charset="-122"/>
                <a:ea typeface="微软雅黑" panose="020B0503020204020204" pitchFamily="34" charset="-122"/>
              </a:rPr>
              <a:t>short of water…”</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植物的叶子上印有传感器是为了探测它们是否缺水</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故选</a:t>
            </a:r>
            <a:r>
              <a:rPr lang="en-US" altLang="zh-CN" sz="5000" dirty="0">
                <a:solidFill>
                  <a:srgbClr val="CC0000"/>
                </a:solidFill>
                <a:latin typeface="微软雅黑" panose="020B0503020204020204" pitchFamily="34" charset="-122"/>
                <a:ea typeface="微软雅黑" panose="020B0503020204020204" pitchFamily="34" charset="-122"/>
              </a:rPr>
              <a:t>A</a:t>
            </a:r>
            <a:r>
              <a:rPr lang="zh-CN" altLang="en-US" sz="5000" dirty="0">
                <a:solidFill>
                  <a:srgbClr val="CC0000"/>
                </a:solidFill>
                <a:latin typeface="微软雅黑" panose="020B0503020204020204" pitchFamily="34" charset="-122"/>
                <a:ea typeface="微软雅黑" panose="020B0503020204020204" pitchFamily="34" charset="-122"/>
              </a:rPr>
              <a:t>。选项</a:t>
            </a:r>
            <a:r>
              <a:rPr lang="en-US" altLang="zh-CN" sz="5000" dirty="0">
                <a:solidFill>
                  <a:srgbClr val="CC0000"/>
                </a:solidFill>
                <a:latin typeface="微软雅黑" panose="020B0503020204020204" pitchFamily="34" charset="-122"/>
                <a:ea typeface="微软雅黑" panose="020B0503020204020204" pitchFamily="34" charset="-122"/>
              </a:rPr>
              <a:t>A</a:t>
            </a:r>
            <a:r>
              <a:rPr lang="zh-CN" altLang="en-US" sz="5000" dirty="0">
                <a:solidFill>
                  <a:srgbClr val="CC0000"/>
                </a:solidFill>
                <a:latin typeface="微软雅黑" panose="020B0503020204020204" pitchFamily="34" charset="-122"/>
                <a:ea typeface="微软雅黑" panose="020B0503020204020204" pitchFamily="34" charset="-122"/>
              </a:rPr>
              <a:t>中的</a:t>
            </a:r>
            <a:r>
              <a:rPr lang="en-US" altLang="zh-CN" sz="5000" dirty="0">
                <a:solidFill>
                  <a:srgbClr val="CC0000"/>
                </a:solidFill>
                <a:latin typeface="微软雅黑" panose="020B0503020204020204" pitchFamily="34" charset="-122"/>
                <a:ea typeface="微软雅黑" panose="020B0503020204020204" pitchFamily="34" charset="-122"/>
              </a:rPr>
              <a:t>lack of</a:t>
            </a:r>
            <a:r>
              <a:rPr lang="zh-CN" altLang="en-US" sz="5000" dirty="0">
                <a:solidFill>
                  <a:srgbClr val="CC0000"/>
                </a:solidFill>
                <a:latin typeface="微软雅黑" panose="020B0503020204020204" pitchFamily="34" charset="-122"/>
                <a:ea typeface="微软雅黑" panose="020B0503020204020204" pitchFamily="34" charset="-122"/>
              </a:rPr>
              <a:t>与原文中的</a:t>
            </a:r>
            <a:r>
              <a:rPr lang="en-US" altLang="zh-CN" sz="5000" dirty="0">
                <a:solidFill>
                  <a:srgbClr val="CC0000"/>
                </a:solidFill>
                <a:latin typeface="微软雅黑" panose="020B0503020204020204" pitchFamily="34" charset="-122"/>
                <a:ea typeface="微软雅黑" panose="020B0503020204020204" pitchFamily="34" charset="-122"/>
              </a:rPr>
              <a:t>short of</a:t>
            </a:r>
            <a:r>
              <a:rPr lang="zh-CN" altLang="en-US" sz="5000" dirty="0">
                <a:solidFill>
                  <a:srgbClr val="CC0000"/>
                </a:solidFill>
                <a:latin typeface="微软雅黑" panose="020B0503020204020204" pitchFamily="34" charset="-122"/>
                <a:ea typeface="微软雅黑" panose="020B0503020204020204" pitchFamily="34" charset="-122"/>
              </a:rPr>
              <a:t>语义相同。</a:t>
            </a:r>
          </a:p>
        </p:txBody>
      </p:sp>
    </p:spTree>
    <p:extLst>
      <p:ext uri="{BB962C8B-B14F-4D97-AF65-F5344CB8AC3E}">
        <p14:creationId xmlns:p14="http://schemas.microsoft.com/office/powerpoint/2010/main" val="39664896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65690" y="1476574"/>
            <a:ext cx="20846316" cy="8266302"/>
          </a:xfrm>
          <a:prstGeom prst="rect">
            <a:avLst/>
          </a:prstGeom>
        </p:spPr>
        <p:txBody>
          <a:bodyPr wrap="square">
            <a:spAutoFit/>
          </a:bodyPr>
          <a:lstStyle/>
          <a:p>
            <a:pPr algn="just">
              <a:lnSpc>
                <a:spcPct val="150000"/>
              </a:lnSpc>
            </a:pPr>
            <a:r>
              <a:rPr lang="en-US" altLang="zh-CN" sz="6000" b="1" dirty="0">
                <a:solidFill>
                  <a:srgbClr val="9D234F"/>
                </a:solidFill>
                <a:latin typeface="微软雅黑" panose="020B0503020204020204" pitchFamily="34" charset="-122"/>
                <a:ea typeface="微软雅黑" panose="020B0503020204020204" pitchFamily="34" charset="-122"/>
              </a:rPr>
              <a:t>2. </a:t>
            </a:r>
            <a:r>
              <a:rPr lang="en-US" altLang="zh-CN" sz="5000" dirty="0">
                <a:latin typeface="微软雅黑" pitchFamily="34" charset="-122"/>
                <a:ea typeface="微软雅黑" pitchFamily="34" charset="-122"/>
              </a:rPr>
              <a:t>[2019•</a:t>
            </a:r>
            <a:r>
              <a:rPr lang="zh-CN" altLang="en-US" sz="5000" dirty="0">
                <a:latin typeface="微软雅黑" pitchFamily="34" charset="-122"/>
                <a:ea typeface="微软雅黑" pitchFamily="34" charset="-122"/>
              </a:rPr>
              <a:t>全国卷</a:t>
            </a:r>
            <a:r>
              <a:rPr lang="en-US" altLang="zh-CN" sz="5000" dirty="0">
                <a:latin typeface="微软雅黑" pitchFamily="34" charset="-122"/>
                <a:ea typeface="微软雅黑" pitchFamily="34" charset="-122"/>
              </a:rPr>
              <a:t>Ⅲ, C] [</a:t>
            </a:r>
            <a:r>
              <a:rPr lang="zh-CN" altLang="en-US" sz="5000" dirty="0">
                <a:latin typeface="微软雅黑" pitchFamily="34" charset="-122"/>
                <a:ea typeface="微软雅黑" pitchFamily="34" charset="-122"/>
              </a:rPr>
              <a:t>节选</a:t>
            </a:r>
            <a:r>
              <a:rPr lang="en-US" altLang="zh-CN" sz="5000" dirty="0">
                <a:latin typeface="微软雅黑" pitchFamily="34" charset="-122"/>
                <a:ea typeface="微软雅黑" pitchFamily="34" charset="-122"/>
              </a:rPr>
              <a:t>] Before the 1830s, most newspapers were sold through annual subscriptions in America, usually $8 to $10 a year. Today $8 or $10 seems a small amount of money, but at that time these amounts were forbidding to most citizens. Accordingly, newspapers were read almost only by rich people in politics or the trades. In addition, most newspapers had little in them that would appeal to a mass audience. They were dull </a:t>
            </a:r>
            <a:r>
              <a:rPr lang="en-US" altLang="zh-CN" sz="5000" dirty="0" smtClean="0">
                <a:latin typeface="微软雅黑" pitchFamily="34" charset="-122"/>
                <a:ea typeface="微软雅黑" pitchFamily="34" charset="-122"/>
              </a:rPr>
              <a:t>and</a:t>
            </a:r>
            <a:endParaRPr lang="en-US"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3659473044"/>
      </p:ext>
    </p:extLst>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65690" y="1476574"/>
            <a:ext cx="20846316" cy="7017306"/>
          </a:xfrm>
          <a:prstGeom prst="rect">
            <a:avLst/>
          </a:prstGeom>
        </p:spPr>
        <p:txBody>
          <a:bodyPr wrap="square">
            <a:spAutoFit/>
          </a:bodyPr>
          <a:lstStyle/>
          <a:p>
            <a:pPr algn="just">
              <a:lnSpc>
                <a:spcPct val="150000"/>
              </a:lnSpc>
            </a:pPr>
            <a:r>
              <a:rPr lang="en-US" altLang="zh-CN" sz="5000" dirty="0">
                <a:latin typeface="微软雅黑" pitchFamily="34" charset="-122"/>
                <a:ea typeface="微软雅黑" pitchFamily="34" charset="-122"/>
              </a:rPr>
              <a:t>visually forbidding. But the revolution that was taking place in the 1830s would change all that. </a:t>
            </a:r>
          </a:p>
          <a:p>
            <a:pPr algn="just">
              <a:lnSpc>
                <a:spcPct val="150000"/>
              </a:lnSpc>
            </a:pPr>
            <a:r>
              <a:rPr lang="en-US" altLang="zh-CN" sz="5000" dirty="0" smtClean="0">
                <a:latin typeface="微软雅黑" pitchFamily="34" charset="-122"/>
                <a:ea typeface="微软雅黑" pitchFamily="34" charset="-122"/>
              </a:rPr>
              <a:t>       The </a:t>
            </a:r>
            <a:r>
              <a:rPr lang="en-US" altLang="zh-CN" sz="5000" dirty="0">
                <a:latin typeface="微软雅黑" pitchFamily="34" charset="-122"/>
                <a:ea typeface="微软雅黑" pitchFamily="34" charset="-122"/>
              </a:rPr>
              <a:t>trend, then, was towards the “penny paper”—a term referring to papers made widely available to the public. It meant any inexpensive newspaper; perhaps more importantly it meant newspapers that could be bought in single copies on the street. </a:t>
            </a:r>
          </a:p>
        </p:txBody>
      </p:sp>
    </p:spTree>
    <p:extLst>
      <p:ext uri="{BB962C8B-B14F-4D97-AF65-F5344CB8AC3E}">
        <p14:creationId xmlns:p14="http://schemas.microsoft.com/office/powerpoint/2010/main" val="415644364"/>
      </p:ext>
    </p:extLst>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865690" y="632217"/>
            <a:ext cx="20846316" cy="3416320"/>
          </a:xfrm>
          <a:prstGeom prst="rect">
            <a:avLst/>
          </a:prstGeom>
        </p:spPr>
        <p:txBody>
          <a:bodyPr wrap="square">
            <a:spAutoFit/>
          </a:bodyPr>
          <a:lstStyle/>
          <a:p>
            <a:pPr algn="just">
              <a:lnSpc>
                <a:spcPct val="150000"/>
              </a:lnSpc>
            </a:pPr>
            <a:r>
              <a:rPr lang="en-US" altLang="zh-CN" sz="4800" dirty="0">
                <a:latin typeface="微软雅黑" pitchFamily="34" charset="-122"/>
                <a:ea typeface="微软雅黑" pitchFamily="34" charset="-122"/>
              </a:rPr>
              <a:t>(</a:t>
            </a:r>
            <a:r>
              <a:rPr lang="zh-CN" altLang="en-US" sz="4800" dirty="0">
                <a:latin typeface="微软雅黑" pitchFamily="34" charset="-122"/>
                <a:ea typeface="微软雅黑" pitchFamily="34" charset="-122"/>
              </a:rPr>
              <a:t>　　</a:t>
            </a:r>
            <a:r>
              <a:rPr lang="en-US" altLang="zh-CN" sz="4800" dirty="0">
                <a:latin typeface="微软雅黑" pitchFamily="34" charset="-122"/>
                <a:ea typeface="微软雅黑" pitchFamily="34" charset="-122"/>
              </a:rPr>
              <a:t>)(1)Which of the following best describes newspapers in America before the 1830s?</a:t>
            </a:r>
          </a:p>
          <a:p>
            <a:pPr algn="just">
              <a:lnSpc>
                <a:spcPct val="150000"/>
              </a:lnSpc>
            </a:pPr>
            <a:r>
              <a:rPr lang="en-US" altLang="zh-CN" sz="4800" dirty="0">
                <a:latin typeface="微软雅黑" pitchFamily="34" charset="-122"/>
                <a:ea typeface="微软雅黑" pitchFamily="34" charset="-122"/>
              </a:rPr>
              <a:t>A. Academic. 	 </a:t>
            </a:r>
            <a:r>
              <a:rPr lang="en-US" altLang="zh-CN" sz="4800" dirty="0" smtClean="0">
                <a:latin typeface="微软雅黑" pitchFamily="34" charset="-122"/>
                <a:ea typeface="微软雅黑" pitchFamily="34" charset="-122"/>
              </a:rPr>
              <a:t>  B</a:t>
            </a:r>
            <a:r>
              <a:rPr lang="en-US" altLang="zh-CN" sz="4800" dirty="0">
                <a:latin typeface="微软雅黑" pitchFamily="34" charset="-122"/>
                <a:ea typeface="微软雅黑" pitchFamily="34" charset="-122"/>
              </a:rPr>
              <a:t>. Unattractive.  </a:t>
            </a:r>
            <a:r>
              <a:rPr lang="en-US" altLang="zh-CN" sz="4800" dirty="0" smtClean="0">
                <a:latin typeface="微软雅黑" pitchFamily="34" charset="-122"/>
                <a:ea typeface="微软雅黑" pitchFamily="34" charset="-122"/>
              </a:rPr>
              <a:t>   C</a:t>
            </a:r>
            <a:r>
              <a:rPr lang="en-US" altLang="zh-CN" sz="4800" dirty="0">
                <a:latin typeface="微软雅黑" pitchFamily="34" charset="-122"/>
                <a:ea typeface="微软雅黑" pitchFamily="34" charset="-122"/>
              </a:rPr>
              <a:t>. Inexpensive.  </a:t>
            </a:r>
            <a:r>
              <a:rPr lang="en-US" altLang="zh-CN" sz="4800" dirty="0" smtClean="0">
                <a:latin typeface="微软雅黑" pitchFamily="34" charset="-122"/>
                <a:ea typeface="微软雅黑" pitchFamily="34" charset="-122"/>
              </a:rPr>
              <a:t>   D</a:t>
            </a:r>
            <a:r>
              <a:rPr lang="en-US" altLang="zh-CN" sz="4800" dirty="0">
                <a:latin typeface="微软雅黑" pitchFamily="34" charset="-122"/>
                <a:ea typeface="微软雅黑" pitchFamily="34" charset="-122"/>
              </a:rPr>
              <a:t>. Confidential. </a:t>
            </a: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5" name="矩形 4"/>
          <p:cNvSpPr/>
          <p:nvPr/>
        </p:nvSpPr>
        <p:spPr>
          <a:xfrm>
            <a:off x="2448596" y="524444"/>
            <a:ext cx="922491" cy="1314206"/>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B</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906636" y="4012253"/>
            <a:ext cx="20090232" cy="7717818"/>
          </a:xfrm>
          <a:prstGeom prst="rect">
            <a:avLst/>
          </a:prstGeom>
        </p:spPr>
        <p:txBody>
          <a:bodyPr wrap="square">
            <a:spAutoFit/>
          </a:bodyPr>
          <a:lstStyle/>
          <a:p>
            <a:pPr algn="just">
              <a:lnSpc>
                <a:spcPct val="150000"/>
              </a:lnSpc>
            </a:pPr>
            <a:r>
              <a:rPr lang="en-US" altLang="zh-CN" sz="4800" b="1" dirty="0" smtClean="0">
                <a:solidFill>
                  <a:srgbClr val="CC0000"/>
                </a:solidFill>
                <a:latin typeface="微软雅黑" panose="020B0503020204020204" pitchFamily="34" charset="-122"/>
                <a:ea typeface="微软雅黑" panose="020B0503020204020204" pitchFamily="34" charset="-122"/>
              </a:rPr>
              <a:t>[</a:t>
            </a:r>
            <a:r>
              <a:rPr lang="zh-CN" altLang="en-US" sz="4800" b="1" dirty="0" smtClean="0">
                <a:solidFill>
                  <a:srgbClr val="CC0000"/>
                </a:solidFill>
                <a:latin typeface="微软雅黑" panose="020B0503020204020204" pitchFamily="34" charset="-122"/>
                <a:ea typeface="微软雅黑" panose="020B0503020204020204" pitchFamily="34" charset="-122"/>
              </a:rPr>
              <a:t>解析</a:t>
            </a:r>
            <a:r>
              <a:rPr lang="en-US" altLang="zh-CN" sz="4800" b="1" dirty="0" smtClean="0">
                <a:solidFill>
                  <a:srgbClr val="CC0000"/>
                </a:solidFill>
                <a:latin typeface="微软雅黑" panose="020B0503020204020204" pitchFamily="34" charset="-122"/>
                <a:ea typeface="微软雅黑" panose="020B0503020204020204" pitchFamily="34" charset="-122"/>
              </a:rPr>
              <a:t>]</a:t>
            </a:r>
            <a:r>
              <a:rPr lang="zh-CN" altLang="en-US" sz="4800" dirty="0" smtClean="0">
                <a:solidFill>
                  <a:srgbClr val="CC0000"/>
                </a:solidFill>
                <a:latin typeface="微软雅黑" panose="020B0503020204020204" pitchFamily="34" charset="-122"/>
                <a:ea typeface="微软雅黑" panose="020B0503020204020204" pitchFamily="34" charset="-122"/>
              </a:rPr>
              <a:t>细节</a:t>
            </a:r>
            <a:r>
              <a:rPr lang="zh-CN" altLang="en-US" sz="4800" dirty="0">
                <a:solidFill>
                  <a:srgbClr val="CC0000"/>
                </a:solidFill>
                <a:latin typeface="微软雅黑" panose="020B0503020204020204" pitchFamily="34" charset="-122"/>
                <a:ea typeface="微软雅黑" panose="020B0503020204020204" pitchFamily="34" charset="-122"/>
              </a:rPr>
              <a:t>理解题。根据第一段中的“</a:t>
            </a:r>
            <a:r>
              <a:rPr lang="en-US" altLang="zh-CN" sz="4800" dirty="0">
                <a:solidFill>
                  <a:srgbClr val="CC0000"/>
                </a:solidFill>
                <a:latin typeface="微软雅黑" panose="020B0503020204020204" pitchFamily="34" charset="-122"/>
                <a:ea typeface="微软雅黑" panose="020B0503020204020204" pitchFamily="34" charset="-122"/>
              </a:rPr>
              <a:t>Before the 1830s…newspapers were read almost only by rich people in politics or the trades. In addition</a:t>
            </a:r>
            <a:r>
              <a:rPr lang="en-US" altLang="zh-CN" sz="4800" dirty="0" smtClean="0">
                <a:solidFill>
                  <a:srgbClr val="CC0000"/>
                </a:solidFill>
                <a:latin typeface="微软雅黑" panose="020B0503020204020204" pitchFamily="34" charset="-122"/>
                <a:ea typeface="微软雅黑" panose="020B0503020204020204" pitchFamily="34" charset="-122"/>
              </a:rPr>
              <a:t>, most </a:t>
            </a:r>
            <a:r>
              <a:rPr lang="en-US" altLang="zh-CN" sz="4800" dirty="0">
                <a:solidFill>
                  <a:srgbClr val="CC0000"/>
                </a:solidFill>
                <a:latin typeface="微软雅黑" panose="020B0503020204020204" pitchFamily="34" charset="-122"/>
                <a:ea typeface="微软雅黑" panose="020B0503020204020204" pitchFamily="34" charset="-122"/>
              </a:rPr>
              <a:t>newspapers had little in them that would appeal to a mass audience. They were dull and visually forbidding.”</a:t>
            </a:r>
            <a:r>
              <a:rPr lang="zh-CN" altLang="en-US" sz="4800" dirty="0">
                <a:solidFill>
                  <a:srgbClr val="CC0000"/>
                </a:solidFill>
                <a:latin typeface="微软雅黑" panose="020B0503020204020204" pitchFamily="34" charset="-122"/>
                <a:ea typeface="微软雅黑" panose="020B0503020204020204" pitchFamily="34" charset="-122"/>
              </a:rPr>
              <a:t>可知</a:t>
            </a:r>
            <a:r>
              <a:rPr lang="en-US" altLang="zh-CN" sz="4800" dirty="0">
                <a:solidFill>
                  <a:srgbClr val="CC0000"/>
                </a:solidFill>
                <a:latin typeface="微软雅黑" panose="020B0503020204020204" pitchFamily="34" charset="-122"/>
                <a:ea typeface="微软雅黑" panose="020B0503020204020204" pitchFamily="34" charset="-122"/>
              </a:rPr>
              <a:t>,</a:t>
            </a:r>
            <a:r>
              <a:rPr lang="zh-CN" altLang="en-US" sz="4800" dirty="0">
                <a:solidFill>
                  <a:srgbClr val="CC0000"/>
                </a:solidFill>
                <a:latin typeface="微软雅黑" panose="020B0503020204020204" pitchFamily="34" charset="-122"/>
                <a:ea typeface="微软雅黑" panose="020B0503020204020204" pitchFamily="34" charset="-122"/>
              </a:rPr>
              <a:t>在</a:t>
            </a:r>
            <a:r>
              <a:rPr lang="en-US" altLang="zh-CN" sz="4800" dirty="0">
                <a:solidFill>
                  <a:srgbClr val="CC0000"/>
                </a:solidFill>
                <a:latin typeface="微软雅黑" panose="020B0503020204020204" pitchFamily="34" charset="-122"/>
                <a:ea typeface="微软雅黑" panose="020B0503020204020204" pitchFamily="34" charset="-122"/>
              </a:rPr>
              <a:t>19</a:t>
            </a:r>
            <a:r>
              <a:rPr lang="zh-CN" altLang="en-US" sz="4800" dirty="0">
                <a:solidFill>
                  <a:srgbClr val="CC0000"/>
                </a:solidFill>
                <a:latin typeface="微软雅黑" panose="020B0503020204020204" pitchFamily="34" charset="-122"/>
                <a:ea typeface="微软雅黑" panose="020B0503020204020204" pitchFamily="34" charset="-122"/>
              </a:rPr>
              <a:t>世纪</a:t>
            </a:r>
            <a:r>
              <a:rPr lang="en-US" altLang="zh-CN" sz="4800" dirty="0">
                <a:solidFill>
                  <a:srgbClr val="CC0000"/>
                </a:solidFill>
                <a:latin typeface="微软雅黑" panose="020B0503020204020204" pitchFamily="34" charset="-122"/>
                <a:ea typeface="微软雅黑" panose="020B0503020204020204" pitchFamily="34" charset="-122"/>
              </a:rPr>
              <a:t>30</a:t>
            </a:r>
            <a:r>
              <a:rPr lang="zh-CN" altLang="en-US" sz="4800" dirty="0">
                <a:solidFill>
                  <a:srgbClr val="CC0000"/>
                </a:solidFill>
                <a:latin typeface="微软雅黑" panose="020B0503020204020204" pitchFamily="34" charset="-122"/>
                <a:ea typeface="微软雅黑" panose="020B0503020204020204" pitchFamily="34" charset="-122"/>
              </a:rPr>
              <a:t>年代之前</a:t>
            </a:r>
            <a:r>
              <a:rPr lang="en-US" altLang="zh-CN" sz="4800" dirty="0">
                <a:solidFill>
                  <a:srgbClr val="CC0000"/>
                </a:solidFill>
                <a:latin typeface="微软雅黑" panose="020B0503020204020204" pitchFamily="34" charset="-122"/>
                <a:ea typeface="微软雅黑" panose="020B0503020204020204" pitchFamily="34" charset="-122"/>
              </a:rPr>
              <a:t>,</a:t>
            </a:r>
            <a:r>
              <a:rPr lang="zh-CN" altLang="en-US" sz="4800" dirty="0">
                <a:solidFill>
                  <a:srgbClr val="CC0000"/>
                </a:solidFill>
                <a:latin typeface="微软雅黑" panose="020B0503020204020204" pitchFamily="34" charset="-122"/>
                <a:ea typeface="微软雅黑" panose="020B0503020204020204" pitchFamily="34" charset="-122"/>
              </a:rPr>
              <a:t>几乎只有富人读报纸</a:t>
            </a:r>
            <a:r>
              <a:rPr lang="en-US" altLang="zh-CN" sz="4800" dirty="0">
                <a:solidFill>
                  <a:srgbClr val="CC0000"/>
                </a:solidFill>
                <a:latin typeface="微软雅黑" panose="020B0503020204020204" pitchFamily="34" charset="-122"/>
                <a:ea typeface="微软雅黑" panose="020B0503020204020204" pitchFamily="34" charset="-122"/>
              </a:rPr>
              <a:t>,</a:t>
            </a:r>
            <a:r>
              <a:rPr lang="zh-CN" altLang="en-US" sz="4800" dirty="0">
                <a:solidFill>
                  <a:srgbClr val="CC0000"/>
                </a:solidFill>
                <a:latin typeface="微软雅黑" panose="020B0503020204020204" pitchFamily="34" charset="-122"/>
                <a:ea typeface="微软雅黑" panose="020B0503020204020204" pitchFamily="34" charset="-122"/>
              </a:rPr>
              <a:t>而且大多数报纸中没有能吸引大众的内容</a:t>
            </a:r>
            <a:r>
              <a:rPr lang="en-US" altLang="zh-CN" sz="4800" dirty="0">
                <a:solidFill>
                  <a:srgbClr val="CC0000"/>
                </a:solidFill>
                <a:latin typeface="微软雅黑" panose="020B0503020204020204" pitchFamily="34" charset="-122"/>
                <a:ea typeface="微软雅黑" panose="020B0503020204020204" pitchFamily="34" charset="-122"/>
              </a:rPr>
              <a:t>,</a:t>
            </a:r>
            <a:r>
              <a:rPr lang="zh-CN" altLang="en-US" sz="4800" dirty="0">
                <a:solidFill>
                  <a:srgbClr val="CC0000"/>
                </a:solidFill>
                <a:latin typeface="微软雅黑" panose="020B0503020204020204" pitchFamily="34" charset="-122"/>
                <a:ea typeface="微软雅黑" panose="020B0503020204020204" pitchFamily="34" charset="-122"/>
              </a:rPr>
              <a:t>让人感觉无聊。据此可知</a:t>
            </a:r>
            <a:r>
              <a:rPr lang="en-US" altLang="zh-CN" sz="4800" dirty="0">
                <a:solidFill>
                  <a:srgbClr val="CC0000"/>
                </a:solidFill>
                <a:latin typeface="微软雅黑" panose="020B0503020204020204" pitchFamily="34" charset="-122"/>
                <a:ea typeface="微软雅黑" panose="020B0503020204020204" pitchFamily="34" charset="-122"/>
              </a:rPr>
              <a:t>,</a:t>
            </a:r>
            <a:r>
              <a:rPr lang="zh-CN" altLang="en-US" sz="4800" dirty="0">
                <a:solidFill>
                  <a:srgbClr val="CC0000"/>
                </a:solidFill>
                <a:latin typeface="微软雅黑" panose="020B0503020204020204" pitchFamily="34" charset="-122"/>
                <a:ea typeface="微软雅黑" panose="020B0503020204020204" pitchFamily="34" charset="-122"/>
              </a:rPr>
              <a:t>那时的报纸没有什么吸引力。原文中关键词“</a:t>
            </a:r>
            <a:r>
              <a:rPr lang="en-US" altLang="zh-CN" sz="4800" dirty="0">
                <a:solidFill>
                  <a:srgbClr val="CC0000"/>
                </a:solidFill>
                <a:latin typeface="微软雅黑" panose="020B0503020204020204" pitchFamily="34" charset="-122"/>
                <a:ea typeface="微软雅黑" panose="020B0503020204020204" pitchFamily="34" charset="-122"/>
              </a:rPr>
              <a:t>…had little…appeal to…”</a:t>
            </a:r>
            <a:r>
              <a:rPr lang="zh-CN" altLang="en-US" sz="4800" dirty="0">
                <a:solidFill>
                  <a:srgbClr val="CC0000"/>
                </a:solidFill>
                <a:latin typeface="微软雅黑" panose="020B0503020204020204" pitchFamily="34" charset="-122"/>
                <a:ea typeface="微软雅黑" panose="020B0503020204020204" pitchFamily="34" charset="-122"/>
              </a:rPr>
              <a:t>与</a:t>
            </a:r>
            <a:r>
              <a:rPr lang="en-US" altLang="zh-CN" sz="4800" dirty="0">
                <a:solidFill>
                  <a:srgbClr val="CC0000"/>
                </a:solidFill>
                <a:latin typeface="微软雅黑" panose="020B0503020204020204" pitchFamily="34" charset="-122"/>
                <a:ea typeface="微软雅黑" panose="020B0503020204020204" pitchFamily="34" charset="-122"/>
              </a:rPr>
              <a:t>B</a:t>
            </a:r>
            <a:r>
              <a:rPr lang="zh-CN" altLang="en-US" sz="4800" dirty="0">
                <a:solidFill>
                  <a:srgbClr val="CC0000"/>
                </a:solidFill>
                <a:latin typeface="微软雅黑" panose="020B0503020204020204" pitchFamily="34" charset="-122"/>
                <a:ea typeface="微软雅黑" panose="020B0503020204020204" pitchFamily="34" charset="-122"/>
              </a:rPr>
              <a:t>项</a:t>
            </a:r>
            <a:r>
              <a:rPr lang="en-US" altLang="zh-CN" sz="4800" dirty="0">
                <a:solidFill>
                  <a:srgbClr val="CC0000"/>
                </a:solidFill>
                <a:latin typeface="微软雅黑" panose="020B0503020204020204" pitchFamily="34" charset="-122"/>
                <a:ea typeface="微软雅黑" panose="020B0503020204020204" pitchFamily="34" charset="-122"/>
              </a:rPr>
              <a:t>unattractive</a:t>
            </a:r>
            <a:r>
              <a:rPr lang="zh-CN" altLang="en-US" sz="4800" dirty="0">
                <a:solidFill>
                  <a:srgbClr val="CC0000"/>
                </a:solidFill>
                <a:latin typeface="微软雅黑" panose="020B0503020204020204" pitchFamily="34" charset="-122"/>
                <a:ea typeface="微软雅黑" panose="020B0503020204020204" pitchFamily="34" charset="-122"/>
              </a:rPr>
              <a:t>语义相同。故选</a:t>
            </a:r>
            <a:r>
              <a:rPr lang="en-US" altLang="zh-CN" sz="4800" dirty="0">
                <a:solidFill>
                  <a:srgbClr val="CC0000"/>
                </a:solidFill>
                <a:latin typeface="微软雅黑" panose="020B0503020204020204" pitchFamily="34" charset="-122"/>
                <a:ea typeface="微软雅黑" panose="020B0503020204020204" pitchFamily="34" charset="-122"/>
              </a:rPr>
              <a:t>B</a:t>
            </a:r>
            <a:r>
              <a:rPr lang="zh-CN" altLang="en-US" sz="4800" dirty="0">
                <a:solidFill>
                  <a:srgbClr val="CC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4037585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6" name="矩形 5"/>
          <p:cNvSpPr/>
          <p:nvPr/>
        </p:nvSpPr>
        <p:spPr>
          <a:xfrm>
            <a:off x="1852410" y="900510"/>
            <a:ext cx="20846316" cy="5727145"/>
          </a:xfrm>
          <a:prstGeom prst="rect">
            <a:avLst/>
          </a:prstGeom>
        </p:spPr>
        <p:txBody>
          <a:bodyPr wrap="square">
            <a:spAutoFit/>
          </a:bodyPr>
          <a:lstStyle/>
          <a:p>
            <a:pPr algn="just">
              <a:lnSpc>
                <a:spcPct val="150000"/>
              </a:lnSpc>
            </a:pPr>
            <a:r>
              <a:rPr lang="en-US" altLang="zh-CN" sz="5000" dirty="0">
                <a:latin typeface="微软雅黑" pitchFamily="34" charset="-122"/>
                <a:ea typeface="微软雅黑" pitchFamily="34" charset="-122"/>
              </a:rPr>
              <a:t>(</a:t>
            </a:r>
            <a:r>
              <a:rPr lang="zh-CN" altLang="en-US"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)(2)Who were the newspapers of the new trend targeted at?</a:t>
            </a:r>
          </a:p>
          <a:p>
            <a:pPr algn="just">
              <a:lnSpc>
                <a:spcPct val="150000"/>
              </a:lnSpc>
            </a:pPr>
            <a:r>
              <a:rPr lang="en-US" altLang="zh-CN" sz="5000" dirty="0">
                <a:latin typeface="微软雅黑" pitchFamily="34" charset="-122"/>
                <a:ea typeface="微软雅黑" pitchFamily="34" charset="-122"/>
              </a:rPr>
              <a:t>A. Local politicians. 	</a:t>
            </a:r>
          </a:p>
          <a:p>
            <a:pPr algn="just">
              <a:lnSpc>
                <a:spcPct val="150000"/>
              </a:lnSpc>
            </a:pPr>
            <a:r>
              <a:rPr lang="en-US" altLang="zh-CN" sz="5000" dirty="0">
                <a:latin typeface="微软雅黑" pitchFamily="34" charset="-122"/>
                <a:ea typeface="微软雅黑" pitchFamily="34" charset="-122"/>
              </a:rPr>
              <a:t>B. Common people. </a:t>
            </a:r>
          </a:p>
          <a:p>
            <a:pPr algn="just">
              <a:lnSpc>
                <a:spcPct val="150000"/>
              </a:lnSpc>
            </a:pPr>
            <a:r>
              <a:rPr lang="en-US" altLang="zh-CN" sz="5000" dirty="0">
                <a:latin typeface="微软雅黑" pitchFamily="34" charset="-122"/>
                <a:ea typeface="微软雅黑" pitchFamily="34" charset="-122"/>
              </a:rPr>
              <a:t>C. Young publishers. 	</a:t>
            </a:r>
          </a:p>
          <a:p>
            <a:pPr algn="just">
              <a:lnSpc>
                <a:spcPct val="150000"/>
              </a:lnSpc>
            </a:pPr>
            <a:r>
              <a:rPr lang="en-US" altLang="zh-CN" sz="5000" dirty="0">
                <a:latin typeface="微软雅黑" pitchFamily="34" charset="-122"/>
                <a:ea typeface="微软雅黑" pitchFamily="34" charset="-122"/>
              </a:rPr>
              <a:t>D. Rich businessmen. </a:t>
            </a:r>
          </a:p>
        </p:txBody>
      </p:sp>
      <p:sp>
        <p:nvSpPr>
          <p:cNvPr id="5" name="矩形 4"/>
          <p:cNvSpPr/>
          <p:nvPr/>
        </p:nvSpPr>
        <p:spPr>
          <a:xfrm>
            <a:off x="2458547" y="828502"/>
            <a:ext cx="922491" cy="1314206"/>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B</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27464" y="6627655"/>
            <a:ext cx="20090232" cy="4572983"/>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细节理解题。根据第二段中的“</a:t>
            </a:r>
            <a:r>
              <a:rPr lang="en-US" altLang="zh-CN" sz="5000" dirty="0">
                <a:solidFill>
                  <a:srgbClr val="CC0000"/>
                </a:solidFill>
                <a:latin typeface="微软雅黑" panose="020B0503020204020204" pitchFamily="34" charset="-122"/>
                <a:ea typeface="微软雅黑" panose="020B0503020204020204" pitchFamily="34" charset="-122"/>
              </a:rPr>
              <a:t>The trend, then, was towards the ‘penny paper’—a term referring to papers made widely available to the public.”</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这种“便士报纸”针对的是大众。原文中关键词</a:t>
            </a:r>
            <a:r>
              <a:rPr lang="en-US" altLang="zh-CN" sz="5000" dirty="0">
                <a:solidFill>
                  <a:srgbClr val="CC0000"/>
                </a:solidFill>
                <a:latin typeface="微软雅黑" panose="020B0503020204020204" pitchFamily="34" charset="-122"/>
                <a:ea typeface="微软雅黑" panose="020B0503020204020204" pitchFamily="34" charset="-122"/>
              </a:rPr>
              <a:t>the public</a:t>
            </a:r>
            <a:r>
              <a:rPr lang="zh-CN" altLang="en-US" sz="5000" dirty="0">
                <a:solidFill>
                  <a:srgbClr val="CC0000"/>
                </a:solidFill>
                <a:latin typeface="微软雅黑" panose="020B0503020204020204" pitchFamily="34" charset="-122"/>
                <a:ea typeface="微软雅黑" panose="020B0503020204020204" pitchFamily="34" charset="-122"/>
              </a:rPr>
              <a:t>与</a:t>
            </a:r>
            <a:r>
              <a:rPr lang="en-US" altLang="zh-CN" sz="5000" dirty="0">
                <a:solidFill>
                  <a:srgbClr val="CC0000"/>
                </a:solidFill>
                <a:latin typeface="微软雅黑" panose="020B0503020204020204" pitchFamily="34" charset="-122"/>
                <a:ea typeface="微软雅黑" panose="020B0503020204020204" pitchFamily="34" charset="-122"/>
              </a:rPr>
              <a:t>B</a:t>
            </a:r>
            <a:r>
              <a:rPr lang="zh-CN" altLang="en-US" sz="5000" dirty="0">
                <a:solidFill>
                  <a:srgbClr val="CC0000"/>
                </a:solidFill>
                <a:latin typeface="微软雅黑" panose="020B0503020204020204" pitchFamily="34" charset="-122"/>
                <a:ea typeface="微软雅黑" panose="020B0503020204020204" pitchFamily="34" charset="-122"/>
              </a:rPr>
              <a:t>项</a:t>
            </a:r>
            <a:r>
              <a:rPr lang="en-US" altLang="zh-CN" sz="5000" dirty="0">
                <a:solidFill>
                  <a:srgbClr val="CC0000"/>
                </a:solidFill>
                <a:latin typeface="微软雅黑" panose="020B0503020204020204" pitchFamily="34" charset="-122"/>
                <a:ea typeface="微软雅黑" panose="020B0503020204020204" pitchFamily="34" charset="-122"/>
              </a:rPr>
              <a:t>common people</a:t>
            </a:r>
            <a:r>
              <a:rPr lang="zh-CN" altLang="en-US" sz="5000" dirty="0">
                <a:solidFill>
                  <a:srgbClr val="CC0000"/>
                </a:solidFill>
                <a:latin typeface="微软雅黑" panose="020B0503020204020204" pitchFamily="34" charset="-122"/>
                <a:ea typeface="微软雅黑" panose="020B0503020204020204" pitchFamily="34" charset="-122"/>
              </a:rPr>
              <a:t>语义相同。故选</a:t>
            </a:r>
            <a:r>
              <a:rPr lang="en-US" altLang="zh-CN" sz="5000" dirty="0">
                <a:solidFill>
                  <a:srgbClr val="CC0000"/>
                </a:solidFill>
                <a:latin typeface="微软雅黑" panose="020B0503020204020204" pitchFamily="34" charset="-122"/>
                <a:ea typeface="微软雅黑" panose="020B0503020204020204" pitchFamily="34" charset="-122"/>
              </a:rPr>
              <a:t>B</a:t>
            </a:r>
            <a:r>
              <a:rPr lang="zh-CN" altLang="en-US" sz="5000" dirty="0">
                <a:solidFill>
                  <a:srgbClr val="CC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1903241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pic>
        <p:nvPicPr>
          <p:cNvPr id="8" name="素养提升.EPS" descr="id:2147494371;FounderCES"/>
          <p:cNvPicPr>
            <a:picLocks noChangeAspect="1"/>
          </p:cNvPicPr>
          <p:nvPr/>
        </p:nvPicPr>
        <p:blipFill>
          <a:blip r:embed="rId3"/>
          <a:stretch>
            <a:fillRect/>
          </a:stretch>
        </p:blipFill>
        <p:spPr>
          <a:xfrm>
            <a:off x="1800524" y="756494"/>
            <a:ext cx="2632710" cy="820420"/>
          </a:xfrm>
          <a:prstGeom prst="rect">
            <a:avLst/>
          </a:prstGeom>
        </p:spPr>
      </p:pic>
      <p:graphicFrame>
        <p:nvGraphicFramePr>
          <p:cNvPr id="9" name="表格 8"/>
          <p:cNvGraphicFramePr/>
          <p:nvPr>
            <p:custDataLst>
              <p:tags r:id="rId1"/>
            </p:custDataLst>
            <p:extLst>
              <p:ext uri="{D42A27DB-BD31-4B8C-83A1-F6EECF244321}">
                <p14:modId xmlns:p14="http://schemas.microsoft.com/office/powerpoint/2010/main" val="640790684"/>
              </p:ext>
            </p:extLst>
          </p:nvPr>
        </p:nvGraphicFramePr>
        <p:xfrm>
          <a:off x="1800524" y="2268662"/>
          <a:ext cx="20750530" cy="8915400"/>
        </p:xfrm>
        <a:graphic>
          <a:graphicData uri="http://schemas.openxmlformats.org/drawingml/2006/table">
            <a:tbl>
              <a:tblPr firstRow="1" bandRow="1">
                <a:tableStyleId>{5940675A-B579-460E-94D1-54222C63F5DA}</a:tableStyleId>
              </a:tblPr>
              <a:tblGrid>
                <a:gridCol w="2808312">
                  <a:extLst>
                    <a:ext uri="{9D8B030D-6E8A-4147-A177-3AD203B41FA5}">
                      <a16:colId xmlns:a16="http://schemas.microsoft.com/office/drawing/2014/main" val="20000"/>
                    </a:ext>
                  </a:extLst>
                </a:gridCol>
                <a:gridCol w="17942218">
                  <a:extLst>
                    <a:ext uri="{9D8B030D-6E8A-4147-A177-3AD203B41FA5}">
                      <a16:colId xmlns:a16="http://schemas.microsoft.com/office/drawing/2014/main" val="20001"/>
                    </a:ext>
                  </a:extLst>
                </a:gridCol>
              </a:tblGrid>
              <a:tr h="0">
                <a:tc gridSpan="2">
                  <a:txBody>
                    <a:bodyPr/>
                    <a:lstStyle/>
                    <a:p>
                      <a:pPr indent="0" algn="ctr" fontAlgn="auto">
                        <a:lnSpc>
                          <a:spcPct val="130000"/>
                        </a:lnSpc>
                        <a:buNone/>
                      </a:pPr>
                      <a:r>
                        <a:rPr lang="en-US" sz="5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命题规律+技巧点拨</a:t>
                      </a:r>
                      <a:endParaRPr lang="en-US" altLang="en-US" sz="5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20000"/>
                        <a:lumOff val="80000"/>
                      </a:schemeClr>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0"/>
                  </a:ext>
                </a:extLst>
              </a:tr>
              <a:tr h="0">
                <a:tc>
                  <a:txBody>
                    <a:bodyPr/>
                    <a:lstStyle/>
                    <a:p>
                      <a:pPr indent="0" algn="ctr" fontAlgn="auto">
                        <a:lnSpc>
                          <a:spcPct val="130000"/>
                        </a:lnSpc>
                        <a:buNone/>
                      </a:pPr>
                      <a:r>
                        <a:rPr lang="en-US" sz="5000" b="1">
                          <a:solidFill>
                            <a:srgbClr val="000000"/>
                          </a:solidFill>
                          <a:latin typeface="微软雅黑" panose="020B0503020204020204" pitchFamily="34" charset="-122"/>
                          <a:ea typeface="微软雅黑" panose="020B0503020204020204" pitchFamily="34" charset="-122"/>
                          <a:cs typeface="方正兰亭黑_GBK" charset="0"/>
                        </a:rPr>
                        <a:t>类型</a:t>
                      </a:r>
                      <a:endParaRPr lang="en-US" altLang="en-US" sz="5000" b="1">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5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如何解决细节理解题?</a:t>
                      </a:r>
                      <a:endParaRPr lang="en-US" altLang="en-US" sz="5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53975" marR="5397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indent="0" algn="ctr" fontAlgn="auto">
                        <a:lnSpc>
                          <a:spcPct val="130000"/>
                        </a:lnSpc>
                        <a:buNone/>
                      </a:pPr>
                      <a:r>
                        <a:rPr lang="en-US" sz="5000" b="0" dirty="0">
                          <a:solidFill>
                            <a:srgbClr val="000000"/>
                          </a:solidFill>
                          <a:latin typeface="微软雅黑" panose="020B0503020204020204" pitchFamily="34" charset="-122"/>
                          <a:ea typeface="微软雅黑" panose="020B0503020204020204" pitchFamily="34" charset="-122"/>
                          <a:cs typeface="方正宋三_GBK" charset="0"/>
                        </a:rPr>
                        <a:t>事实</a:t>
                      </a:r>
                    </a:p>
                    <a:p>
                      <a:pPr indent="0" algn="ctr" fontAlgn="auto">
                        <a:lnSpc>
                          <a:spcPct val="130000"/>
                        </a:lnSpc>
                        <a:buNone/>
                      </a:pPr>
                      <a:r>
                        <a:rPr lang="en-US" sz="5000" b="0" dirty="0" err="1">
                          <a:solidFill>
                            <a:srgbClr val="000000"/>
                          </a:solidFill>
                          <a:latin typeface="微软雅黑" panose="020B0503020204020204" pitchFamily="34" charset="-122"/>
                          <a:ea typeface="微软雅黑" panose="020B0503020204020204" pitchFamily="34" charset="-122"/>
                          <a:cs typeface="方正宋三_GBK" charset="0"/>
                        </a:rPr>
                        <a:t>细节型</a:t>
                      </a:r>
                      <a:endParaRPr lang="en-US" altLang="en-US" sz="5000" b="0" dirty="0">
                        <a:solidFill>
                          <a:srgbClr val="000000"/>
                        </a:solidFill>
                        <a:latin typeface="微软雅黑" panose="020B0503020204020204" pitchFamily="34" charset="-122"/>
                        <a:ea typeface="微软雅黑" panose="020B0503020204020204" pitchFamily="34" charset="-122"/>
                        <a:cs typeface="方正宋三_GBK" charset="0"/>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50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题干</a:t>
                      </a:r>
                      <a:r>
                        <a:rPr lang="en-US" sz="50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定位法</a:t>
                      </a:r>
                      <a:r>
                        <a:rPr 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。带着问题,回归原文找答案。先从题干中抓住关键性词语,然后以此为线索,运用略读及查读的技巧快速在文章中寻找与此问题相关的段落、语句,仔细品味,对照比较,</a:t>
                      </a:r>
                      <a:r>
                        <a:rPr lang="en-US" sz="50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确定答案。此类试题属于浅层理解</a:t>
                      </a:r>
                      <a:r>
                        <a:rPr 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,命题的设问一般与原文的描述相一致。</a:t>
                      </a:r>
                      <a:endParaRPr lang="en-US" alt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53975" marR="5397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a:txBody>
                    <a:bodyPr/>
                    <a:lstStyle/>
                    <a:p>
                      <a:pPr indent="0" algn="ctr" fontAlgn="auto">
                        <a:lnSpc>
                          <a:spcPct val="130000"/>
                        </a:lnSpc>
                        <a:buNone/>
                      </a:pPr>
                      <a:r>
                        <a:rPr lang="en-US" sz="5000" b="0" dirty="0">
                          <a:solidFill>
                            <a:srgbClr val="000000"/>
                          </a:solidFill>
                          <a:latin typeface="微软雅黑" panose="020B0503020204020204" pitchFamily="34" charset="-122"/>
                          <a:ea typeface="微软雅黑" panose="020B0503020204020204" pitchFamily="34" charset="-122"/>
                          <a:cs typeface="方正宋三_GBK" charset="0"/>
                        </a:rPr>
                        <a:t>语言转述和语义理解型</a:t>
                      </a:r>
                      <a:endParaRPr lang="en-US" altLang="en-US" sz="5000" b="0" dirty="0">
                        <a:solidFill>
                          <a:srgbClr val="000000"/>
                        </a:solidFill>
                        <a:latin typeface="微软雅黑" panose="020B0503020204020204" pitchFamily="34" charset="-122"/>
                        <a:ea typeface="微软雅黑" panose="020B0503020204020204" pitchFamily="34" charset="-122"/>
                        <a:cs typeface="方正宋三_GBK" charset="0"/>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语义转换法。命题的设问一般与原文的描述方式不同,但是两者在语义理解上殊途同归,命题者常借用同义词、近义词、反义词或同义转述的方式实现此类命题的测试效果。</a:t>
                      </a:r>
                      <a:endParaRPr lang="en-US" alt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53975" marR="5397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77416839"/>
      </p:ext>
    </p:extLst>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graphicFrame>
        <p:nvGraphicFramePr>
          <p:cNvPr id="6" name="表格 5"/>
          <p:cNvGraphicFramePr/>
          <p:nvPr>
            <p:custDataLst>
              <p:tags r:id="rId1"/>
            </p:custDataLst>
            <p:extLst>
              <p:ext uri="{D42A27DB-BD31-4B8C-83A1-F6EECF244321}">
                <p14:modId xmlns:p14="http://schemas.microsoft.com/office/powerpoint/2010/main" val="2920632016"/>
              </p:ext>
            </p:extLst>
          </p:nvPr>
        </p:nvGraphicFramePr>
        <p:xfrm>
          <a:off x="1506379" y="1906661"/>
          <a:ext cx="20750530" cy="7924800"/>
        </p:xfrm>
        <a:graphic>
          <a:graphicData uri="http://schemas.openxmlformats.org/drawingml/2006/table">
            <a:tbl>
              <a:tblPr firstRow="1" bandRow="1">
                <a:tableStyleId>{5940675A-B579-460E-94D1-54222C63F5DA}</a:tableStyleId>
              </a:tblPr>
              <a:tblGrid>
                <a:gridCol w="3062605">
                  <a:extLst>
                    <a:ext uri="{9D8B030D-6E8A-4147-A177-3AD203B41FA5}">
                      <a16:colId xmlns:a16="http://schemas.microsoft.com/office/drawing/2014/main" val="20000"/>
                    </a:ext>
                  </a:extLst>
                </a:gridCol>
                <a:gridCol w="17687925">
                  <a:extLst>
                    <a:ext uri="{9D8B030D-6E8A-4147-A177-3AD203B41FA5}">
                      <a16:colId xmlns:a16="http://schemas.microsoft.com/office/drawing/2014/main" val="20001"/>
                    </a:ext>
                  </a:extLst>
                </a:gridCol>
              </a:tblGrid>
              <a:tr h="0">
                <a:tc gridSpan="2">
                  <a:txBody>
                    <a:bodyPr/>
                    <a:lstStyle/>
                    <a:p>
                      <a:pPr indent="0" algn="ctr" fontAlgn="auto">
                        <a:lnSpc>
                          <a:spcPct val="130000"/>
                        </a:lnSpc>
                        <a:buNone/>
                      </a:pPr>
                      <a:r>
                        <a:rPr lang="en-US" sz="5000" b="1"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命题规律+技巧点拨</a:t>
                      </a:r>
                      <a:endParaRPr lang="en-US" altLang="en-US" sz="5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20000"/>
                        <a:lumOff val="80000"/>
                      </a:schemeClr>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0"/>
                  </a:ext>
                </a:extLst>
              </a:tr>
              <a:tr h="0">
                <a:tc>
                  <a:txBody>
                    <a:bodyPr/>
                    <a:lstStyle/>
                    <a:p>
                      <a:pPr indent="0" algn="ctr" fontAlgn="auto">
                        <a:lnSpc>
                          <a:spcPct val="130000"/>
                        </a:lnSpc>
                        <a:buNone/>
                      </a:pPr>
                      <a:r>
                        <a:rPr lang="en-US" sz="5000" b="1">
                          <a:solidFill>
                            <a:srgbClr val="000000"/>
                          </a:solidFill>
                          <a:latin typeface="微软雅黑" panose="020B0503020204020204" pitchFamily="34" charset="-122"/>
                          <a:ea typeface="微软雅黑" panose="020B0503020204020204" pitchFamily="34" charset="-122"/>
                          <a:cs typeface="方正兰亭黑_GBK" charset="0"/>
                        </a:rPr>
                        <a:t>类型</a:t>
                      </a:r>
                      <a:endParaRPr lang="en-US" altLang="en-US" sz="5000" b="1">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50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如何解决细节理解题?</a:t>
                      </a:r>
                      <a:endParaRPr lang="en-US" altLang="en-US" sz="50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53975" marR="5397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indent="0" algn="ctr" fontAlgn="auto">
                        <a:lnSpc>
                          <a:spcPct val="130000"/>
                        </a:lnSpc>
                        <a:buNone/>
                      </a:pPr>
                      <a:r>
                        <a:rPr lang="en-US" sz="5000" b="0" dirty="0">
                          <a:solidFill>
                            <a:srgbClr val="000000"/>
                          </a:solidFill>
                          <a:latin typeface="微软雅黑" panose="020B0503020204020204" pitchFamily="34" charset="-122"/>
                          <a:ea typeface="微软雅黑" panose="020B0503020204020204" pitchFamily="34" charset="-122"/>
                          <a:cs typeface="方正宋三_GBK" charset="0"/>
                        </a:rPr>
                        <a:t>是非</a:t>
                      </a:r>
                    </a:p>
                    <a:p>
                      <a:pPr indent="0" algn="ctr" fontAlgn="auto">
                        <a:lnSpc>
                          <a:spcPct val="130000"/>
                        </a:lnSpc>
                        <a:buNone/>
                      </a:pPr>
                      <a:r>
                        <a:rPr lang="en-US" sz="5000" b="0" dirty="0" err="1">
                          <a:solidFill>
                            <a:srgbClr val="000000"/>
                          </a:solidFill>
                          <a:latin typeface="微软雅黑" panose="020B0503020204020204" pitchFamily="34" charset="-122"/>
                          <a:ea typeface="微软雅黑" panose="020B0503020204020204" pitchFamily="34" charset="-122"/>
                          <a:cs typeface="方正宋三_GBK" charset="0"/>
                        </a:rPr>
                        <a:t>判断型</a:t>
                      </a:r>
                      <a:endParaRPr lang="en-US" altLang="en-US" sz="5000" b="0" dirty="0">
                        <a:solidFill>
                          <a:srgbClr val="000000"/>
                        </a:solidFill>
                        <a:latin typeface="微软雅黑" panose="020B0503020204020204" pitchFamily="34" charset="-122"/>
                        <a:ea typeface="微软雅黑" panose="020B0503020204020204" pitchFamily="34" charset="-122"/>
                        <a:cs typeface="方正宋三_GBK" charset="0"/>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对号入座法和排除法。“三错一对”或“三对一错”是是非判断题常采用的命题方式,命题者往往会运用望文生义、偷换概念、张冠李戴等命题策略来误导或干扰考生判断,考生可采用对号入座法和排除法来解答此类命题。</a:t>
                      </a:r>
                      <a:endParaRPr lang="en-US" alt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53975" marR="5397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981200">
                <a:tc>
                  <a:txBody>
                    <a:bodyPr/>
                    <a:lstStyle/>
                    <a:p>
                      <a:pPr indent="0" algn="ctr" fontAlgn="auto">
                        <a:lnSpc>
                          <a:spcPct val="130000"/>
                        </a:lnSpc>
                        <a:buNone/>
                      </a:pPr>
                      <a:r>
                        <a:rPr lang="en-US" sz="5000" b="0">
                          <a:solidFill>
                            <a:srgbClr val="000000"/>
                          </a:solidFill>
                          <a:latin typeface="微软雅黑" panose="020B0503020204020204" pitchFamily="34" charset="-122"/>
                          <a:ea typeface="微软雅黑" panose="020B0503020204020204" pitchFamily="34" charset="-122"/>
                          <a:cs typeface="方正宋三_GBK" charset="0"/>
                        </a:rPr>
                        <a:t>事件</a:t>
                      </a:r>
                    </a:p>
                    <a:p>
                      <a:pPr indent="0" algn="ctr" fontAlgn="auto">
                        <a:lnSpc>
                          <a:spcPct val="130000"/>
                        </a:lnSpc>
                        <a:buNone/>
                      </a:pPr>
                      <a:r>
                        <a:rPr lang="en-US" sz="5000" b="0">
                          <a:solidFill>
                            <a:srgbClr val="000000"/>
                          </a:solidFill>
                          <a:latin typeface="微软雅黑" panose="020B0503020204020204" pitchFamily="34" charset="-122"/>
                          <a:ea typeface="微软雅黑" panose="020B0503020204020204" pitchFamily="34" charset="-122"/>
                          <a:cs typeface="方正宋三_GBK" charset="0"/>
                        </a:rPr>
                        <a:t>排序型</a:t>
                      </a:r>
                      <a:endParaRPr lang="en-US" altLang="en-US" sz="5000" b="0">
                        <a:solidFill>
                          <a:srgbClr val="000000"/>
                        </a:solidFill>
                        <a:latin typeface="微软雅黑" panose="020B0503020204020204" pitchFamily="34" charset="-122"/>
                        <a:ea typeface="微软雅黑" panose="020B0503020204020204" pitchFamily="34" charset="-122"/>
                        <a:cs typeface="方正宋三_GBK"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50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首尾定位法。先找出第一个事件和最后一个事件,这样可以迅速缩小选择范围,从而迅速找到答案</a:t>
                      </a:r>
                      <a:r>
                        <a:rPr 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5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5" name="TextBox 4"/>
          <p:cNvSpPr txBox="1"/>
          <p:nvPr/>
        </p:nvSpPr>
        <p:spPr>
          <a:xfrm>
            <a:off x="19692154" y="974840"/>
            <a:ext cx="2520280" cy="861774"/>
          </a:xfrm>
          <a:prstGeom prst="rect">
            <a:avLst/>
          </a:prstGeom>
          <a:noFill/>
        </p:spPr>
        <p:txBody>
          <a:bodyPr wrap="square" rtlCol="0">
            <a:spAutoFit/>
          </a:bodyPr>
          <a:lstStyle/>
          <a:p>
            <a:pPr algn="r"/>
            <a:r>
              <a:rPr lang="zh-CN" altLang="en-US" sz="5000" dirty="0" smtClean="0">
                <a:latin typeface="微软雅黑" pitchFamily="34" charset="-122"/>
                <a:ea typeface="微软雅黑" pitchFamily="34" charset="-122"/>
              </a:rPr>
              <a:t>（续表）</a:t>
            </a:r>
            <a:endParaRPr lang="zh-CN" altLang="en-US" sz="5000" dirty="0">
              <a:latin typeface="微软雅黑" pitchFamily="34" charset="-122"/>
              <a:ea typeface="微软雅黑" pitchFamily="34" charset="-122"/>
            </a:endParaRPr>
          </a:p>
        </p:txBody>
      </p:sp>
    </p:spTree>
    <p:extLst>
      <p:ext uri="{BB962C8B-B14F-4D97-AF65-F5344CB8AC3E}">
        <p14:creationId xmlns:p14="http://schemas.microsoft.com/office/powerpoint/2010/main" val="73628650"/>
      </p:ext>
    </p:extLst>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530174" y="252438"/>
            <a:ext cx="21079155" cy="11633954"/>
          </a:xfrm>
          <a:prstGeom prst="rect">
            <a:avLst/>
          </a:prstGeom>
        </p:spPr>
        <p:txBody>
          <a:bodyPr wrap="square">
            <a:spAutoFit/>
          </a:bodyPr>
          <a:lstStyle/>
          <a:p>
            <a:pPr algn="ctr">
              <a:lnSpc>
                <a:spcPct val="150000"/>
              </a:lnSpc>
            </a:pPr>
            <a:r>
              <a:rPr lang="en-US" altLang="zh-CN" sz="5000" b="1" dirty="0" smtClean="0">
                <a:solidFill>
                  <a:srgbClr val="9D234F"/>
                </a:solidFill>
                <a:latin typeface="微软雅黑" panose="020B0503020204020204" pitchFamily="34" charset="-122"/>
                <a:ea typeface="微软雅黑" panose="020B0503020204020204" pitchFamily="34" charset="-122"/>
              </a:rPr>
              <a:t>A</a:t>
            </a:r>
            <a:endParaRPr lang="zh-CN" altLang="zh-CN" sz="5000" b="1" dirty="0">
              <a:solidFill>
                <a:srgbClr val="9D234F"/>
              </a:solidFill>
              <a:latin typeface="微软雅黑" panose="020B0503020204020204" pitchFamily="34" charset="-122"/>
              <a:ea typeface="微软雅黑" panose="020B0503020204020204" pitchFamily="34" charset="-122"/>
            </a:endParaRPr>
          </a:p>
          <a:p>
            <a:pPr>
              <a:lnSpc>
                <a:spcPct val="150000"/>
              </a:lnSpc>
            </a:pPr>
            <a:r>
              <a:rPr lang="en-US" altLang="zh-CN" sz="5000" dirty="0">
                <a:latin typeface="微软雅黑" pitchFamily="34" charset="-122"/>
                <a:ea typeface="微软雅黑" pitchFamily="34" charset="-122"/>
              </a:rPr>
              <a:t>[2021</a:t>
            </a:r>
            <a:r>
              <a:rPr lang="zh-CN" altLang="zh-CN" sz="5000" dirty="0">
                <a:latin typeface="微软雅黑" pitchFamily="34" charset="-122"/>
                <a:ea typeface="微软雅黑" pitchFamily="34" charset="-122"/>
              </a:rPr>
              <a:t>·全国乙卷</a:t>
            </a:r>
            <a:r>
              <a:rPr lang="en-US" altLang="zh-CN" sz="5000" dirty="0">
                <a:latin typeface="微软雅黑" pitchFamily="34" charset="-122"/>
                <a:ea typeface="微软雅黑" pitchFamily="34" charset="-122"/>
              </a:rPr>
              <a:t>, A]  </a:t>
            </a:r>
            <a:endParaRPr lang="zh-CN" altLang="zh-CN" sz="5000" dirty="0">
              <a:latin typeface="微软雅黑" pitchFamily="34" charset="-122"/>
              <a:ea typeface="微软雅黑" pitchFamily="34" charset="-122"/>
            </a:endParaRPr>
          </a:p>
          <a:p>
            <a:pPr algn="ctr">
              <a:lnSpc>
                <a:spcPct val="150000"/>
              </a:lnSpc>
            </a:pPr>
            <a:r>
              <a:rPr lang="en-US" altLang="zh-CN" sz="5000" b="1" dirty="0">
                <a:latin typeface="微软雅黑" pitchFamily="34" charset="-122"/>
                <a:ea typeface="微软雅黑" pitchFamily="34" charset="-122"/>
              </a:rPr>
              <a:t>The biggest stadiums in the world</a:t>
            </a:r>
            <a:endParaRPr lang="zh-CN" altLang="zh-CN" sz="5000" b="1"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People </a:t>
            </a:r>
            <a:r>
              <a:rPr lang="en-US" altLang="zh-CN" sz="5000" dirty="0">
                <a:latin typeface="微软雅黑" pitchFamily="34" charset="-122"/>
                <a:ea typeface="微软雅黑" pitchFamily="34" charset="-122"/>
              </a:rPr>
              <a:t>have been pouring into stadiums since the days of ancient Greece. In around 8 AD, the Romans built the </a:t>
            </a:r>
            <a:r>
              <a:rPr lang="en-US" altLang="zh-CN" sz="5000" dirty="0" err="1">
                <a:latin typeface="微软雅黑" pitchFamily="34" charset="-122"/>
                <a:ea typeface="微软雅黑" pitchFamily="34" charset="-122"/>
              </a:rPr>
              <a:t>Colosseum</a:t>
            </a:r>
            <a:r>
              <a:rPr lang="en-US" altLang="zh-CN" sz="5000" dirty="0">
                <a:latin typeface="微软雅黑" pitchFamily="34" charset="-122"/>
                <a:ea typeface="微软雅黑" pitchFamily="34" charset="-122"/>
              </a:rPr>
              <a:t>, which remains the </a:t>
            </a:r>
            <a:r>
              <a:rPr lang="en-US" altLang="zh-CN" sz="5000" dirty="0" smtClean="0">
                <a:latin typeface="微软雅黑" pitchFamily="34" charset="-122"/>
                <a:ea typeface="微软雅黑" pitchFamily="34" charset="-122"/>
              </a:rPr>
              <a:t>world's </a:t>
            </a:r>
            <a:r>
              <a:rPr lang="en-US" altLang="zh-CN" sz="5000" dirty="0">
                <a:latin typeface="微软雅黑" pitchFamily="34" charset="-122"/>
                <a:ea typeface="微软雅黑" pitchFamily="34" charset="-122"/>
              </a:rPr>
              <a:t>best known stadium and continues to inform contemporary design. </a:t>
            </a:r>
            <a:r>
              <a:rPr lang="en-US" altLang="zh-CN" sz="5000" dirty="0" smtClean="0">
                <a:latin typeface="微软雅黑" pitchFamily="34" charset="-122"/>
                <a:ea typeface="微软雅黑" pitchFamily="34" charset="-122"/>
              </a:rPr>
              <a:t>Rome's </a:t>
            </a:r>
            <a:r>
              <a:rPr lang="en-US" altLang="zh-CN" sz="5000" dirty="0" err="1">
                <a:latin typeface="微软雅黑" pitchFamily="34" charset="-122"/>
                <a:ea typeface="微软雅黑" pitchFamily="34" charset="-122"/>
              </a:rPr>
              <a:t>Colosseum</a:t>
            </a:r>
            <a:r>
              <a:rPr lang="en-US" altLang="zh-CN" sz="5000" dirty="0">
                <a:latin typeface="微软雅黑" pitchFamily="34" charset="-122"/>
                <a:ea typeface="微软雅黑" pitchFamily="34" charset="-122"/>
              </a:rPr>
              <a:t> was 157 feet tall and had 80 entrances, seating 50,000 people. However, that was small fry compared with the </a:t>
            </a:r>
            <a:r>
              <a:rPr lang="en-US" altLang="zh-CN" sz="5000" dirty="0" smtClean="0">
                <a:latin typeface="微软雅黑" pitchFamily="34" charset="-122"/>
                <a:ea typeface="微软雅黑" pitchFamily="34" charset="-122"/>
              </a:rPr>
              <a:t>city's </a:t>
            </a:r>
            <a:r>
              <a:rPr lang="en-US" altLang="zh-CN" sz="5000" dirty="0">
                <a:latin typeface="微软雅黑" pitchFamily="34" charset="-122"/>
                <a:ea typeface="微软雅黑" pitchFamily="34" charset="-122"/>
              </a:rPr>
              <a:t>Circus Maximus, which accommodated around 250,000 people. </a:t>
            </a:r>
            <a:endParaRPr lang="zh-CN" altLang="zh-CN" sz="5000" dirty="0">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8DAC2BB2-2EF9-43FF-AA56-427DBE9029B0}"/>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540204" y="629165"/>
            <a:ext cx="21079155" cy="10479792"/>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       These </a:t>
            </a:r>
            <a:r>
              <a:rPr lang="en-US" altLang="zh-CN" sz="5000" dirty="0">
                <a:latin typeface="微软雅黑" pitchFamily="34" charset="-122"/>
                <a:ea typeface="微软雅黑" pitchFamily="34" charset="-122"/>
              </a:rPr>
              <a:t>days, safety regulations</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not to mention the modern sports </a:t>
            </a:r>
            <a:r>
              <a:rPr lang="en-US" altLang="zh-CN" sz="5000" dirty="0" smtClean="0">
                <a:latin typeface="微软雅黑" pitchFamily="34" charset="-122"/>
                <a:ea typeface="微软雅黑" pitchFamily="34" charset="-122"/>
              </a:rPr>
              <a:t>fan's </a:t>
            </a:r>
            <a:r>
              <a:rPr lang="en-US" altLang="zh-CN" sz="5000" dirty="0">
                <a:latin typeface="微软雅黑" pitchFamily="34" charset="-122"/>
                <a:ea typeface="微软雅黑" pitchFamily="34" charset="-122"/>
              </a:rPr>
              <a:t>desire for a good view and a comfortable seat</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tend to keep stadium capacities(</a:t>
            </a:r>
            <a:r>
              <a:rPr lang="zh-CN" altLang="zh-CN" sz="5000" dirty="0">
                <a:latin typeface="微软雅黑" pitchFamily="34" charset="-122"/>
                <a:ea typeface="微软雅黑" pitchFamily="34" charset="-122"/>
              </a:rPr>
              <a:t>容量</a:t>
            </a:r>
            <a:r>
              <a:rPr lang="en-US" altLang="zh-CN" sz="5000" dirty="0" smtClean="0">
                <a:latin typeface="微软雅黑" pitchFamily="34" charset="-122"/>
                <a:ea typeface="微软雅黑" pitchFamily="34" charset="-122"/>
              </a:rPr>
              <a:t>) slightly </a:t>
            </a:r>
            <a:r>
              <a:rPr lang="en-US" altLang="zh-CN" sz="5000" dirty="0">
                <a:latin typeface="微软雅黑" pitchFamily="34" charset="-122"/>
                <a:ea typeface="微软雅黑" pitchFamily="34" charset="-122"/>
              </a:rPr>
              <a:t>lower. Even soccer fans tend to have a seat each; gone are the days of thousands standing to watch the match. </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For </a:t>
            </a:r>
            <a:r>
              <a:rPr lang="en-US" altLang="zh-CN" sz="5000" dirty="0">
                <a:latin typeface="微软雅黑" pitchFamily="34" charset="-122"/>
                <a:ea typeface="微软雅黑" pitchFamily="34" charset="-122"/>
              </a:rPr>
              <a:t>the biggest stadiums in the world, we have used data supplied by the World Atlas list so far, which ranks them by their stated permanent capacity, as well as updated information from official stadium websites. </a:t>
            </a:r>
            <a:endParaRPr lang="zh-CN" altLang="zh-CN" sz="5000" dirty="0">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8DAC2BB2-2EF9-43FF-AA56-427DBE9029B0}"/>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8029885"/>
      </p:ext>
    </p:extLst>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7E26101-1297-4E1A-B61D-0EA75D03A0CD}"/>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考情分析</a:t>
            </a:r>
          </a:p>
        </p:txBody>
      </p:sp>
      <p:graphicFrame>
        <p:nvGraphicFramePr>
          <p:cNvPr id="4" name="表格 3"/>
          <p:cNvGraphicFramePr>
            <a:graphicFrameLocks noGrp="1"/>
          </p:cNvGraphicFramePr>
          <p:nvPr>
            <p:extLst>
              <p:ext uri="{D42A27DB-BD31-4B8C-83A1-F6EECF244321}">
                <p14:modId xmlns:p14="http://schemas.microsoft.com/office/powerpoint/2010/main" val="3329584681"/>
              </p:ext>
            </p:extLst>
          </p:nvPr>
        </p:nvGraphicFramePr>
        <p:xfrm>
          <a:off x="1512492" y="1499326"/>
          <a:ext cx="21388387" cy="9554311"/>
        </p:xfrm>
        <a:graphic>
          <a:graphicData uri="http://schemas.openxmlformats.org/drawingml/2006/table">
            <a:tbl>
              <a:tblPr firstRow="1" firstCol="1" bandRow="1">
                <a:tableStyleId>{5940675A-B579-460E-94D1-54222C63F5DA}</a:tableStyleId>
              </a:tblPr>
              <a:tblGrid>
                <a:gridCol w="2701306">
                  <a:extLst>
                    <a:ext uri="{9D8B030D-6E8A-4147-A177-3AD203B41FA5}">
                      <a16:colId xmlns:a16="http://schemas.microsoft.com/office/drawing/2014/main" val="20000"/>
                    </a:ext>
                  </a:extLst>
                </a:gridCol>
                <a:gridCol w="3491382">
                  <a:extLst>
                    <a:ext uri="{9D8B030D-6E8A-4147-A177-3AD203B41FA5}">
                      <a16:colId xmlns:a16="http://schemas.microsoft.com/office/drawing/2014/main" val="20001"/>
                    </a:ext>
                  </a:extLst>
                </a:gridCol>
                <a:gridCol w="1693194">
                  <a:extLst>
                    <a:ext uri="{9D8B030D-6E8A-4147-A177-3AD203B41FA5}">
                      <a16:colId xmlns:a16="http://schemas.microsoft.com/office/drawing/2014/main" val="20002"/>
                    </a:ext>
                  </a:extLst>
                </a:gridCol>
                <a:gridCol w="5867646">
                  <a:extLst>
                    <a:ext uri="{9D8B030D-6E8A-4147-A177-3AD203B41FA5}">
                      <a16:colId xmlns:a16="http://schemas.microsoft.com/office/drawing/2014/main" val="20003"/>
                    </a:ext>
                  </a:extLst>
                </a:gridCol>
                <a:gridCol w="7634859">
                  <a:extLst>
                    <a:ext uri="{9D8B030D-6E8A-4147-A177-3AD203B41FA5}">
                      <a16:colId xmlns:a16="http://schemas.microsoft.com/office/drawing/2014/main" val="20004"/>
                    </a:ext>
                  </a:extLst>
                </a:gridCol>
              </a:tblGrid>
              <a:tr h="1143456">
                <a:tc gridSpan="5">
                  <a:txBody>
                    <a:bodyPr/>
                    <a:lstStyle/>
                    <a:p>
                      <a:pPr marL="0" algn="ctr" defTabSz="2118995" rtl="0" eaLnBrk="1" latinLnBrk="0" hangingPunct="1">
                        <a:lnSpc>
                          <a:spcPct val="130000"/>
                        </a:lnSpc>
                        <a:spcAft>
                          <a:spcPts val="0"/>
                        </a:spcAft>
                      </a:pPr>
                      <a:r>
                        <a:rPr lang="zh-CN" sz="5000" b="1" i="1" kern="1200" dirty="0">
                          <a:solidFill>
                            <a:schemeClr val="tx1"/>
                          </a:solidFill>
                          <a:effectLst/>
                          <a:latin typeface="微软雅黑" pitchFamily="34" charset="-122"/>
                          <a:ea typeface="微软雅黑" pitchFamily="34" charset="-122"/>
                          <a:cs typeface="+mn-cs"/>
                        </a:rPr>
                        <a:t>命题透视</a:t>
                      </a:r>
                    </a:p>
                  </a:txBody>
                  <a:tcPr marL="0" marR="0" marT="0" marB="0" anchor="ctr">
                    <a:solidFill>
                      <a:schemeClr val="accent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143456">
                <a:tc gridSpan="5">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表一</a:t>
                      </a:r>
                      <a:r>
                        <a:rPr lang="en-US" sz="5000" b="1" kern="1200" dirty="0">
                          <a:solidFill>
                            <a:schemeClr val="tx1"/>
                          </a:solidFill>
                          <a:effectLst/>
                          <a:latin typeface="微软雅黑" pitchFamily="34" charset="-122"/>
                          <a:ea typeface="微软雅黑" pitchFamily="34" charset="-122"/>
                          <a:cs typeface="+mn-cs"/>
                        </a:rPr>
                        <a:t>:2021</a:t>
                      </a:r>
                      <a:r>
                        <a:rPr lang="zh-CN" sz="5000" b="1" kern="1200" dirty="0">
                          <a:solidFill>
                            <a:schemeClr val="tx1"/>
                          </a:solidFill>
                          <a:effectLst/>
                          <a:latin typeface="微软雅黑" pitchFamily="34" charset="-122"/>
                          <a:ea typeface="微软雅黑" pitchFamily="34" charset="-122"/>
                          <a:cs typeface="+mn-cs"/>
                        </a:rPr>
                        <a:t>年</a:t>
                      </a:r>
                      <a:r>
                        <a:rPr lang="zh-CN" sz="5000" b="1" kern="1200" dirty="0" smtClean="0">
                          <a:solidFill>
                            <a:schemeClr val="tx1"/>
                          </a:solidFill>
                          <a:effectLst/>
                          <a:latin typeface="微软雅黑" pitchFamily="34" charset="-122"/>
                          <a:ea typeface="微软雅黑" pitchFamily="34" charset="-122"/>
                          <a:cs typeface="+mn-cs"/>
                        </a:rPr>
                        <a:t>高考阅读</a:t>
                      </a:r>
                      <a:r>
                        <a:rPr lang="zh-CN" sz="5000" b="1" kern="1200" dirty="0">
                          <a:solidFill>
                            <a:schemeClr val="tx1"/>
                          </a:solidFill>
                          <a:effectLst/>
                          <a:latin typeface="微软雅黑" pitchFamily="34" charset="-122"/>
                          <a:ea typeface="微软雅黑" pitchFamily="34" charset="-122"/>
                          <a:cs typeface="+mn-cs"/>
                        </a:rPr>
                        <a:t>理解试题分析表</a:t>
                      </a:r>
                    </a:p>
                  </a:txBody>
                  <a:tcPr marL="0" marR="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143456">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卷别</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体裁</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词数</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主题</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选材特点</a:t>
                      </a:r>
                    </a:p>
                  </a:txBody>
                  <a:tcPr marL="0" marR="0" marT="0" marB="0" anchor="ctr"/>
                </a:tc>
                <a:extLst>
                  <a:ext uri="{0D108BD9-81ED-4DB2-BD59-A6C34878D82A}">
                    <a16:rowId xmlns:a16="http://schemas.microsoft.com/office/drawing/2014/main" val="10002"/>
                  </a:ext>
                </a:extLst>
              </a:tr>
              <a:tr h="1287748">
                <a:tc rowSpan="4">
                  <a:txBody>
                    <a:bodyPr/>
                    <a:lstStyle/>
                    <a:p>
                      <a:pPr algn="ctr">
                        <a:lnSpc>
                          <a:spcPct val="130000"/>
                        </a:lnSpc>
                        <a:spcAft>
                          <a:spcPts val="0"/>
                        </a:spcAft>
                      </a:pPr>
                      <a:r>
                        <a:rPr lang="zh-CN" altLang="en-US" sz="5000" dirty="0" smtClean="0">
                          <a:effectLst/>
                          <a:latin typeface="微软雅黑" pitchFamily="34" charset="-122"/>
                          <a:ea typeface="微软雅黑" pitchFamily="34" charset="-122"/>
                        </a:rPr>
                        <a:t>新高考</a:t>
                      </a:r>
                    </a:p>
                    <a:p>
                      <a:pPr algn="ctr">
                        <a:lnSpc>
                          <a:spcPct val="130000"/>
                        </a:lnSpc>
                        <a:spcAft>
                          <a:spcPts val="0"/>
                        </a:spcAft>
                      </a:pPr>
                      <a:r>
                        <a:rPr lang="zh-CN" altLang="en-US" sz="5000" dirty="0" smtClean="0">
                          <a:effectLst/>
                          <a:latin typeface="微软雅黑" pitchFamily="34" charset="-122"/>
                          <a:ea typeface="微软雅黑" pitchFamily="34" charset="-122"/>
                        </a:rPr>
                        <a:t>全国</a:t>
                      </a:r>
                      <a:r>
                        <a:rPr lang="en-US" altLang="zh-CN" sz="5000" dirty="0" smtClean="0">
                          <a:effectLst/>
                          <a:latin typeface="微软雅黑" pitchFamily="34" charset="-122"/>
                          <a:ea typeface="微软雅黑" pitchFamily="34" charset="-122"/>
                        </a:rPr>
                        <a:t>Ⅰ</a:t>
                      </a:r>
                      <a:r>
                        <a:rPr lang="zh-CN" altLang="en-US" sz="5000" dirty="0" smtClean="0">
                          <a:effectLst/>
                          <a:latin typeface="微软雅黑" pitchFamily="34" charset="-122"/>
                          <a:ea typeface="微软雅黑" pitchFamily="34" charset="-122"/>
                        </a:rPr>
                        <a:t>卷</a:t>
                      </a:r>
                    </a:p>
                  </a:txBody>
                  <a:tcPr marL="0" marR="0" marT="0" marB="0" anchor="ct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A</a:t>
                      </a:r>
                      <a:r>
                        <a:rPr lang="zh-CN" sz="5000" kern="1200" dirty="0" smtClean="0">
                          <a:solidFill>
                            <a:schemeClr val="tx1"/>
                          </a:solidFill>
                          <a:effectLst/>
                          <a:latin typeface="微软雅黑" pitchFamily="34" charset="-122"/>
                          <a:ea typeface="微软雅黑" pitchFamily="34" charset="-122"/>
                          <a:cs typeface="+mn-cs"/>
                        </a:rPr>
                        <a:t>应用文</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282</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zh-CN" altLang="en-US" sz="5000" kern="1200" dirty="0" smtClean="0">
                          <a:solidFill>
                            <a:schemeClr val="tx1"/>
                          </a:solidFill>
                          <a:effectLst/>
                          <a:latin typeface="微软雅黑" pitchFamily="34" charset="-122"/>
                          <a:ea typeface="微软雅黑" pitchFamily="34" charset="-122"/>
                          <a:cs typeface="+mn-cs"/>
                        </a:rPr>
                        <a:t>四处各具特色的旅社</a:t>
                      </a:r>
                      <a:endParaRPr lang="zh-CN" sz="5000" kern="1200" dirty="0">
                        <a:solidFill>
                          <a:schemeClr val="tx1"/>
                        </a:solidFill>
                        <a:effectLst/>
                        <a:latin typeface="微软雅黑" pitchFamily="34" charset="-122"/>
                        <a:ea typeface="微软雅黑" pitchFamily="34" charset="-122"/>
                        <a:cs typeface="+mn-cs"/>
                      </a:endParaRPr>
                    </a:p>
                  </a:txBody>
                  <a:tcPr marL="64733" marR="64733" marT="0" marB="0" anchor="ctr"/>
                </a:tc>
                <a:tc rowSpan="4">
                  <a:txBody>
                    <a:bodyPr/>
                    <a:lstStyle/>
                    <a:p>
                      <a:pPr marL="0" algn="just" defTabSz="2118995" rtl="0" eaLnBrk="1" latinLnBrk="0" hangingPunct="1">
                        <a:lnSpc>
                          <a:spcPct val="130000"/>
                        </a:lnSpc>
                        <a:spcAft>
                          <a:spcPts val="0"/>
                        </a:spcAft>
                      </a:pPr>
                      <a:r>
                        <a:rPr lang="en-US" sz="5000" kern="1200" baseline="0" dirty="0">
                          <a:solidFill>
                            <a:schemeClr val="tx1"/>
                          </a:solidFill>
                          <a:effectLst/>
                          <a:latin typeface="微软雅黑" pitchFamily="34" charset="-122"/>
                          <a:ea typeface="微软雅黑" pitchFamily="34" charset="-122"/>
                          <a:cs typeface="+mn-cs"/>
                        </a:rPr>
                        <a:t> </a:t>
                      </a:r>
                      <a:r>
                        <a:rPr lang="en-US" sz="5000" kern="1200" baseline="0" dirty="0" smtClean="0">
                          <a:solidFill>
                            <a:schemeClr val="tx1"/>
                          </a:solidFill>
                          <a:effectLst/>
                          <a:latin typeface="微软雅黑" pitchFamily="34" charset="-122"/>
                          <a:ea typeface="微软雅黑" pitchFamily="34" charset="-122"/>
                          <a:cs typeface="+mn-cs"/>
                        </a:rPr>
                        <a:t>   </a:t>
                      </a:r>
                      <a:r>
                        <a:rPr lang="en-US" sz="5000" kern="1200" dirty="0" smtClean="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1) </a:t>
                      </a:r>
                      <a:r>
                        <a:rPr lang="zh-CN" sz="5000" kern="1200" dirty="0">
                          <a:solidFill>
                            <a:schemeClr val="tx1"/>
                          </a:solidFill>
                          <a:effectLst/>
                          <a:latin typeface="微软雅黑" pitchFamily="34" charset="-122"/>
                          <a:ea typeface="微软雅黑" pitchFamily="34" charset="-122"/>
                          <a:cs typeface="+mn-cs"/>
                        </a:rPr>
                        <a:t>体裁广泛</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题材新颖</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文体以应用文、记叙文、说明文和议论文为主</a:t>
                      </a:r>
                      <a:r>
                        <a:rPr lang="en-US" sz="5000" kern="1200" dirty="0">
                          <a:solidFill>
                            <a:schemeClr val="tx1"/>
                          </a:solidFill>
                          <a:effectLst/>
                          <a:latin typeface="微软雅黑" pitchFamily="34" charset="-122"/>
                          <a:ea typeface="微软雅黑" pitchFamily="34" charset="-122"/>
                          <a:cs typeface="+mn-cs"/>
                        </a:rPr>
                        <a:t>;</a:t>
                      </a:r>
                      <a:endParaRPr lang="zh-CN" sz="5000" kern="1200" dirty="0">
                        <a:solidFill>
                          <a:schemeClr val="tx1"/>
                        </a:solidFill>
                        <a:effectLst/>
                        <a:latin typeface="微软雅黑" pitchFamily="34" charset="-122"/>
                        <a:ea typeface="微软雅黑" pitchFamily="34" charset="-122"/>
                        <a:cs typeface="+mn-cs"/>
                      </a:endParaRP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　</a:t>
                      </a:r>
                      <a:r>
                        <a:rPr lang="en-US" sz="5000" kern="1200" dirty="0">
                          <a:solidFill>
                            <a:schemeClr val="tx1"/>
                          </a:solidFill>
                          <a:effectLst/>
                          <a:latin typeface="微软雅黑" pitchFamily="34" charset="-122"/>
                          <a:ea typeface="微软雅黑" pitchFamily="34" charset="-122"/>
                          <a:cs typeface="+mn-cs"/>
                        </a:rPr>
                        <a:t>(2) </a:t>
                      </a:r>
                      <a:r>
                        <a:rPr lang="zh-CN" sz="5000" kern="1200" dirty="0">
                          <a:solidFill>
                            <a:schemeClr val="tx1"/>
                          </a:solidFill>
                          <a:effectLst/>
                          <a:latin typeface="微软雅黑" pitchFamily="34" charset="-122"/>
                          <a:ea typeface="微软雅黑" pitchFamily="34" charset="-122"/>
                          <a:cs typeface="+mn-cs"/>
                        </a:rPr>
                        <a:t>阅读材料更趋于“原汁原味”</a:t>
                      </a:r>
                      <a:r>
                        <a:rPr lang="en-US" sz="5000" kern="1200" dirty="0">
                          <a:solidFill>
                            <a:schemeClr val="tx1"/>
                          </a:solidFill>
                          <a:effectLst/>
                          <a:latin typeface="微软雅黑" pitchFamily="34" charset="-122"/>
                          <a:ea typeface="微软雅黑" pitchFamily="34" charset="-122"/>
                          <a:cs typeface="+mn-cs"/>
                        </a:rPr>
                        <a:t>;</a:t>
                      </a:r>
                      <a:r>
                        <a:rPr lang="zh-CN" sz="5000" kern="1200" dirty="0">
                          <a:solidFill>
                            <a:schemeClr val="tx1"/>
                          </a:solidFill>
                          <a:effectLst/>
                          <a:latin typeface="微软雅黑" pitchFamily="34" charset="-122"/>
                          <a:ea typeface="微软雅黑" pitchFamily="34" charset="-122"/>
                          <a:cs typeface="+mn-cs"/>
                        </a:rPr>
                        <a:t>所选材料都是从国外网站上改编而来的</a:t>
                      </a:r>
                      <a:r>
                        <a:rPr lang="en-US" sz="5000" kern="1200" dirty="0" smtClean="0">
                          <a:solidFill>
                            <a:schemeClr val="tx1"/>
                          </a:solidFill>
                          <a:effectLst/>
                          <a:latin typeface="微软雅黑" pitchFamily="34" charset="-122"/>
                          <a:ea typeface="微软雅黑" pitchFamily="34" charset="-122"/>
                          <a:cs typeface="+mn-cs"/>
                        </a:rPr>
                        <a:t>;</a:t>
                      </a:r>
                      <a:endParaRPr lang="zh-CN" sz="5000" kern="1200" dirty="0">
                        <a:solidFill>
                          <a:schemeClr val="tx1"/>
                        </a:solidFill>
                        <a:effectLst/>
                        <a:latin typeface="微软雅黑" pitchFamily="34" charset="-122"/>
                        <a:ea typeface="微软雅黑" pitchFamily="34" charset="-122"/>
                        <a:cs typeface="+mn-cs"/>
                      </a:endParaRPr>
                    </a:p>
                  </a:txBody>
                  <a:tcPr marL="64733" marR="64733" marT="0" marB="0" anchor="ctr"/>
                </a:tc>
                <a:extLst>
                  <a:ext uri="{0D108BD9-81ED-4DB2-BD59-A6C34878D82A}">
                    <a16:rowId xmlns:a16="http://schemas.microsoft.com/office/drawing/2014/main" val="10003"/>
                  </a:ext>
                </a:extLst>
              </a:tr>
              <a:tr h="2286913">
                <a:tc vMerge="1">
                  <a:txBody>
                    <a:bodyPr/>
                    <a:lstStyle/>
                    <a:p>
                      <a:endParaRPr lang="zh-CN" altLang="en-US"/>
                    </a:p>
                  </a:txBody>
                  <a:tcP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B</a:t>
                      </a:r>
                      <a:r>
                        <a:rPr lang="zh-CN" altLang="en-US" sz="5000" kern="1200" dirty="0" smtClean="0">
                          <a:solidFill>
                            <a:schemeClr val="tx1"/>
                          </a:solidFill>
                          <a:effectLst/>
                          <a:latin typeface="微软雅黑" pitchFamily="34" charset="-122"/>
                          <a:ea typeface="微软雅黑" pitchFamily="34" charset="-122"/>
                          <a:cs typeface="+mn-cs"/>
                        </a:rPr>
                        <a:t>记叙文</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324</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l" defTabSz="2118995" rtl="0" eaLnBrk="1" latinLnBrk="0" hangingPunct="1">
                        <a:lnSpc>
                          <a:spcPct val="130000"/>
                        </a:lnSpc>
                        <a:spcAft>
                          <a:spcPts val="0"/>
                        </a:spcAft>
                      </a:pPr>
                      <a:r>
                        <a:rPr lang="en-US" altLang="zh-CN" sz="5000" kern="1200" dirty="0" smtClean="0">
                          <a:solidFill>
                            <a:schemeClr val="tx1"/>
                          </a:solidFill>
                          <a:effectLst/>
                          <a:latin typeface="微软雅黑" pitchFamily="34" charset="-122"/>
                          <a:ea typeface="微软雅黑" pitchFamily="34" charset="-122"/>
                          <a:cs typeface="+mn-cs"/>
                        </a:rPr>
                        <a:t>Robert </a:t>
                      </a:r>
                      <a:r>
                        <a:rPr lang="en-US" altLang="zh-CN" sz="5000" kern="1200" dirty="0" err="1" smtClean="0">
                          <a:solidFill>
                            <a:schemeClr val="tx1"/>
                          </a:solidFill>
                          <a:effectLst/>
                          <a:latin typeface="微软雅黑" pitchFamily="34" charset="-122"/>
                          <a:ea typeface="微软雅黑" pitchFamily="34" charset="-122"/>
                          <a:cs typeface="+mn-cs"/>
                        </a:rPr>
                        <a:t>Titterton</a:t>
                      </a:r>
                      <a:r>
                        <a:rPr lang="zh-CN" altLang="en-US" sz="5000" kern="1200" dirty="0" smtClean="0">
                          <a:solidFill>
                            <a:schemeClr val="tx1"/>
                          </a:solidFill>
                          <a:effectLst/>
                          <a:latin typeface="微软雅黑" pitchFamily="34" charset="-122"/>
                          <a:ea typeface="微软雅黑" pitchFamily="34" charset="-122"/>
                          <a:cs typeface="+mn-cs"/>
                        </a:rPr>
                        <a:t>的兼职身份</a:t>
                      </a:r>
                      <a:endParaRPr lang="zh-CN" sz="5000" kern="1200" dirty="0">
                        <a:solidFill>
                          <a:schemeClr val="tx1"/>
                        </a:solidFill>
                        <a:effectLst/>
                        <a:latin typeface="微软雅黑" pitchFamily="34" charset="-122"/>
                        <a:ea typeface="微软雅黑" pitchFamily="34" charset="-122"/>
                        <a:cs typeface="+mn-cs"/>
                      </a:endParaRPr>
                    </a:p>
                  </a:txBody>
                  <a:tcPr marL="64733" marR="64733" marT="0" marB="0" anchor="ctr"/>
                </a:tc>
                <a:tc vMerge="1">
                  <a:txBody>
                    <a:bodyPr/>
                    <a:lstStyle/>
                    <a:p>
                      <a:endParaRPr lang="zh-CN" altLang="en-US"/>
                    </a:p>
                  </a:txBody>
                  <a:tcPr/>
                </a:tc>
                <a:extLst>
                  <a:ext uri="{0D108BD9-81ED-4DB2-BD59-A6C34878D82A}">
                    <a16:rowId xmlns:a16="http://schemas.microsoft.com/office/drawing/2014/main" val="10004"/>
                  </a:ext>
                </a:extLst>
              </a:tr>
              <a:tr h="1143456">
                <a:tc vMerge="1">
                  <a:txBody>
                    <a:bodyPr/>
                    <a:lstStyle/>
                    <a:p>
                      <a:endParaRPr lang="zh-CN" altLang="en-US"/>
                    </a:p>
                  </a:txBody>
                  <a:tcP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C</a:t>
                      </a:r>
                      <a:r>
                        <a:rPr lang="zh-CN" altLang="en-US" sz="5000" kern="1200" dirty="0" smtClean="0">
                          <a:solidFill>
                            <a:schemeClr val="tx1"/>
                          </a:solidFill>
                          <a:effectLst/>
                          <a:latin typeface="微软雅黑" pitchFamily="34" charset="-122"/>
                          <a:ea typeface="微软雅黑" pitchFamily="34" charset="-122"/>
                          <a:cs typeface="+mn-cs"/>
                        </a:rPr>
                        <a:t>说明文</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291</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zh-CN" altLang="en-US" sz="5000" kern="1200" dirty="0" smtClean="0">
                          <a:solidFill>
                            <a:schemeClr val="tx1"/>
                          </a:solidFill>
                          <a:effectLst/>
                          <a:latin typeface="微软雅黑" pitchFamily="34" charset="-122"/>
                          <a:ea typeface="微软雅黑" pitchFamily="34" charset="-122"/>
                          <a:cs typeface="+mn-cs"/>
                        </a:rPr>
                        <a:t>保护水禽的一项法案</a:t>
                      </a:r>
                      <a:endParaRPr lang="zh-CN" sz="5000" kern="1200" dirty="0">
                        <a:solidFill>
                          <a:schemeClr val="tx1"/>
                        </a:solidFill>
                        <a:effectLst/>
                        <a:latin typeface="微软雅黑" pitchFamily="34" charset="-122"/>
                        <a:ea typeface="微软雅黑" pitchFamily="34" charset="-122"/>
                        <a:cs typeface="+mn-cs"/>
                      </a:endParaRPr>
                    </a:p>
                  </a:txBody>
                  <a:tcPr marL="64733" marR="64733" marT="0" marB="0" anchor="ctr"/>
                </a:tc>
                <a:tc vMerge="1">
                  <a:txBody>
                    <a:bodyPr/>
                    <a:lstStyle/>
                    <a:p>
                      <a:endParaRPr lang="zh-CN" altLang="en-US"/>
                    </a:p>
                  </a:txBody>
                  <a:tcPr/>
                </a:tc>
                <a:extLst>
                  <a:ext uri="{0D108BD9-81ED-4DB2-BD59-A6C34878D82A}">
                    <a16:rowId xmlns:a16="http://schemas.microsoft.com/office/drawing/2014/main" val="10005"/>
                  </a:ext>
                </a:extLst>
              </a:tr>
              <a:tr h="1405826">
                <a:tc vMerge="1">
                  <a:txBody>
                    <a:bodyPr/>
                    <a:lstStyle/>
                    <a:p>
                      <a:endParaRPr lang="zh-CN" altLang="en-US"/>
                    </a:p>
                  </a:txBody>
                  <a:tcP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D</a:t>
                      </a:r>
                      <a:r>
                        <a:rPr lang="zh-CN" altLang="en-US" sz="5000" kern="1200" dirty="0" smtClean="0">
                          <a:solidFill>
                            <a:schemeClr val="tx1"/>
                          </a:solidFill>
                          <a:effectLst/>
                          <a:latin typeface="微软雅黑" pitchFamily="34" charset="-122"/>
                          <a:ea typeface="微软雅黑" pitchFamily="34" charset="-122"/>
                          <a:cs typeface="+mn-cs"/>
                        </a:rPr>
                        <a:t>说明</a:t>
                      </a:r>
                      <a:r>
                        <a:rPr lang="zh-CN" sz="5000" kern="1200" dirty="0" smtClean="0">
                          <a:solidFill>
                            <a:schemeClr val="tx1"/>
                          </a:solidFill>
                          <a:effectLst/>
                          <a:latin typeface="微软雅黑" pitchFamily="34" charset="-122"/>
                          <a:ea typeface="微软雅黑" pitchFamily="34" charset="-122"/>
                          <a:cs typeface="+mn-cs"/>
                        </a:rPr>
                        <a:t>文</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291</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l" defTabSz="2118995" rtl="0" eaLnBrk="1" latinLnBrk="0" hangingPunct="1">
                        <a:lnSpc>
                          <a:spcPct val="130000"/>
                        </a:lnSpc>
                        <a:spcAft>
                          <a:spcPts val="0"/>
                        </a:spcAft>
                      </a:pPr>
                      <a:r>
                        <a:rPr lang="zh-CN" altLang="en-US" sz="5000" kern="1200" dirty="0" smtClean="0">
                          <a:solidFill>
                            <a:schemeClr val="tx1"/>
                          </a:solidFill>
                          <a:effectLst/>
                          <a:latin typeface="微软雅黑" pitchFamily="34" charset="-122"/>
                          <a:ea typeface="微软雅黑" pitchFamily="34" charset="-122"/>
                          <a:cs typeface="+mn-cs"/>
                        </a:rPr>
                        <a:t>情商的定义及研究</a:t>
                      </a:r>
                      <a:endParaRPr lang="zh-CN" sz="5000" kern="1200" dirty="0">
                        <a:solidFill>
                          <a:schemeClr val="tx1"/>
                        </a:solidFill>
                        <a:effectLst/>
                        <a:latin typeface="微软雅黑" pitchFamily="34" charset="-122"/>
                        <a:ea typeface="微软雅黑" pitchFamily="34" charset="-122"/>
                        <a:cs typeface="+mn-cs"/>
                      </a:endParaRPr>
                    </a:p>
                  </a:txBody>
                  <a:tcPr marL="64733" marR="64733" marT="0" marB="0" anchor="ctr"/>
                </a:tc>
                <a:tc vMerge="1">
                  <a:txBody>
                    <a:bodyPr/>
                    <a:lstStyle/>
                    <a:p>
                      <a:endParaRPr lang="zh-CN" altLang="en-US"/>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01362034"/>
      </p:ext>
    </p:extLst>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512944" y="2360408"/>
            <a:ext cx="21079155" cy="7017306"/>
          </a:xfrm>
          <a:prstGeom prst="rect">
            <a:avLst/>
          </a:prstGeom>
        </p:spPr>
        <p:txBody>
          <a:bodyPr wrap="square">
            <a:spAutoFit/>
          </a:bodyPr>
          <a:lstStyle/>
          <a:p>
            <a:pPr algn="just">
              <a:lnSpc>
                <a:spcPct val="150000"/>
              </a:lnSpc>
            </a:pPr>
            <a:r>
              <a:rPr lang="en-US" altLang="zh-CN" sz="5000" dirty="0">
                <a:latin typeface="微软雅黑" pitchFamily="34" charset="-122"/>
                <a:ea typeface="微软雅黑" pitchFamily="34" charset="-122"/>
              </a:rPr>
              <a:t>       All these stadiums are still functional, still open and still hosting the biggest events in world sport. </a:t>
            </a:r>
          </a:p>
          <a:p>
            <a:pPr algn="just">
              <a:lnSpc>
                <a:spcPct val="150000"/>
              </a:lnSpc>
            </a:pPr>
            <a:r>
              <a:rPr lang="en-US" altLang="zh-CN" sz="5000" b="1" dirty="0" smtClean="0">
                <a:latin typeface="微软雅黑" pitchFamily="34" charset="-122"/>
                <a:ea typeface="微软雅黑" pitchFamily="34" charset="-122"/>
              </a:rPr>
              <a:t>       </a:t>
            </a:r>
            <a:r>
              <a:rPr lang="en-US" altLang="zh-CN" sz="5000" b="1" dirty="0" err="1" smtClean="0">
                <a:latin typeface="微软雅黑" pitchFamily="34" charset="-122"/>
                <a:ea typeface="微软雅黑" pitchFamily="34" charset="-122"/>
              </a:rPr>
              <a:t>Rungrado</a:t>
            </a:r>
            <a:r>
              <a:rPr lang="en-US" altLang="zh-CN" sz="5000" b="1" dirty="0" smtClean="0">
                <a:latin typeface="微软雅黑" pitchFamily="34" charset="-122"/>
                <a:ea typeface="微软雅黑" pitchFamily="34" charset="-122"/>
              </a:rPr>
              <a:t> </a:t>
            </a:r>
            <a:r>
              <a:rPr lang="en-US" altLang="zh-CN" sz="5000" b="1" dirty="0">
                <a:latin typeface="微软雅黑" pitchFamily="34" charset="-122"/>
                <a:ea typeface="微软雅黑" pitchFamily="34" charset="-122"/>
              </a:rPr>
              <a:t>1st of May Stadium</a:t>
            </a:r>
            <a:r>
              <a:rPr lang="en-US" altLang="zh-CN" sz="5000" dirty="0">
                <a:latin typeface="微软雅黑" pitchFamily="34" charset="-122"/>
                <a:ea typeface="微软雅黑" pitchFamily="34" charset="-122"/>
              </a:rPr>
              <a:t>, Pyongyang, D. P. R. Korea. Capacity: 150,000. Opened: May 1, 1989. </a:t>
            </a:r>
          </a:p>
          <a:p>
            <a:pPr algn="just">
              <a:lnSpc>
                <a:spcPct val="150000"/>
              </a:lnSpc>
            </a:pPr>
            <a:r>
              <a:rPr lang="en-US" altLang="zh-CN" sz="5000" b="1" dirty="0" smtClean="0">
                <a:latin typeface="微软雅黑" pitchFamily="34" charset="-122"/>
                <a:ea typeface="微软雅黑" pitchFamily="34" charset="-122"/>
              </a:rPr>
              <a:t>       Michigan </a:t>
            </a:r>
            <a:r>
              <a:rPr lang="en-US" altLang="zh-CN" sz="5000" b="1" dirty="0">
                <a:latin typeface="微软雅黑" pitchFamily="34" charset="-122"/>
                <a:ea typeface="微软雅黑" pitchFamily="34" charset="-122"/>
              </a:rPr>
              <a:t>Stadium</a:t>
            </a:r>
            <a:r>
              <a:rPr lang="en-US" altLang="zh-CN" sz="5000" dirty="0">
                <a:latin typeface="微软雅黑" pitchFamily="34" charset="-122"/>
                <a:ea typeface="微软雅黑" pitchFamily="34" charset="-122"/>
              </a:rPr>
              <a:t>, Ann Arbor, Michigan, US. Capacity: 107, 601.Opened: October 1, 1927. </a:t>
            </a:r>
          </a:p>
        </p:txBody>
      </p:sp>
      <p:sp>
        <p:nvSpPr>
          <p:cNvPr id="17" name="矩形 16">
            <a:extLst>
              <a:ext uri="{FF2B5EF4-FFF2-40B4-BE49-F238E27FC236}">
                <a16:creationId xmlns:a16="http://schemas.microsoft.com/office/drawing/2014/main" id="{8DAC2BB2-2EF9-43FF-AA56-427DBE9029B0}"/>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5562446"/>
      </p:ext>
    </p:extLst>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540204" y="2628702"/>
            <a:ext cx="21079155" cy="7017306"/>
          </a:xfrm>
          <a:prstGeom prst="rect">
            <a:avLst/>
          </a:prstGeom>
        </p:spPr>
        <p:txBody>
          <a:bodyPr wrap="square">
            <a:spAutoFit/>
          </a:bodyPr>
          <a:lstStyle/>
          <a:p>
            <a:pPr algn="just">
              <a:lnSpc>
                <a:spcPct val="150000"/>
              </a:lnSpc>
            </a:pPr>
            <a:r>
              <a:rPr lang="en-US" altLang="zh-CN" sz="5000" b="1" dirty="0" smtClean="0">
                <a:latin typeface="微软雅黑" pitchFamily="34" charset="-122"/>
                <a:ea typeface="微软雅黑" pitchFamily="34" charset="-122"/>
              </a:rPr>
              <a:t>       Beaver </a:t>
            </a:r>
            <a:r>
              <a:rPr lang="en-US" altLang="zh-CN" sz="5000" b="1" dirty="0">
                <a:latin typeface="微软雅黑" pitchFamily="34" charset="-122"/>
                <a:ea typeface="微软雅黑" pitchFamily="34" charset="-122"/>
              </a:rPr>
              <a:t>Stadium</a:t>
            </a:r>
            <a:r>
              <a:rPr lang="en-US" altLang="zh-CN" sz="5000" dirty="0">
                <a:latin typeface="微软雅黑" pitchFamily="34" charset="-122"/>
                <a:ea typeface="微软雅黑" pitchFamily="34" charset="-122"/>
              </a:rPr>
              <a:t>, State College, Pennsylvania, US. Capacity: 106, 572. Opened: September 17, 1960. </a:t>
            </a:r>
          </a:p>
          <a:p>
            <a:pPr algn="just">
              <a:lnSpc>
                <a:spcPct val="150000"/>
              </a:lnSpc>
            </a:pPr>
            <a:r>
              <a:rPr lang="en-US" altLang="zh-CN" sz="5000" b="1" dirty="0" smtClean="0">
                <a:latin typeface="微软雅黑" pitchFamily="34" charset="-122"/>
                <a:ea typeface="微软雅黑" pitchFamily="34" charset="-122"/>
              </a:rPr>
              <a:t>       Ohio </a:t>
            </a:r>
            <a:r>
              <a:rPr lang="en-US" altLang="zh-CN" sz="5000" b="1" dirty="0">
                <a:latin typeface="微软雅黑" pitchFamily="34" charset="-122"/>
                <a:ea typeface="微软雅黑" pitchFamily="34" charset="-122"/>
              </a:rPr>
              <a:t>Stadium</a:t>
            </a:r>
            <a:r>
              <a:rPr lang="en-US" altLang="zh-CN" sz="5000" dirty="0">
                <a:latin typeface="微软雅黑" pitchFamily="34" charset="-122"/>
                <a:ea typeface="微软雅黑" pitchFamily="34" charset="-122"/>
              </a:rPr>
              <a:t>, Columbus, Ohio, US. Capacity: 104, 944. Opened: October 7, 1922.</a:t>
            </a:r>
          </a:p>
          <a:p>
            <a:pPr algn="just">
              <a:lnSpc>
                <a:spcPct val="150000"/>
              </a:lnSpc>
            </a:pPr>
            <a:r>
              <a:rPr lang="en-US" altLang="zh-CN" sz="5000" b="1" dirty="0" smtClean="0">
                <a:latin typeface="微软雅黑" pitchFamily="34" charset="-122"/>
                <a:ea typeface="微软雅黑" pitchFamily="34" charset="-122"/>
              </a:rPr>
              <a:t>       Kyle </a:t>
            </a:r>
            <a:r>
              <a:rPr lang="en-US" altLang="zh-CN" sz="5000" b="1" dirty="0">
                <a:latin typeface="微软雅黑" pitchFamily="34" charset="-122"/>
                <a:ea typeface="微软雅黑" pitchFamily="34" charset="-122"/>
              </a:rPr>
              <a:t>Field</a:t>
            </a:r>
            <a:r>
              <a:rPr lang="en-US" altLang="zh-CN" sz="5000" dirty="0">
                <a:latin typeface="微软雅黑" pitchFamily="34" charset="-122"/>
                <a:ea typeface="微软雅黑" pitchFamily="34" charset="-122"/>
              </a:rPr>
              <a:t>, College Station, Texas, US. Capacity: 102, 512. Opened: September 24, 1927. </a:t>
            </a:r>
          </a:p>
        </p:txBody>
      </p:sp>
      <p:sp>
        <p:nvSpPr>
          <p:cNvPr id="17" name="矩形 16">
            <a:extLst>
              <a:ext uri="{FF2B5EF4-FFF2-40B4-BE49-F238E27FC236}">
                <a16:creationId xmlns:a16="http://schemas.microsoft.com/office/drawing/2014/main" id="{8DAC2BB2-2EF9-43FF-AA56-427DBE9029B0}"/>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5215876"/>
      </p:ext>
    </p:extLst>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36528" y="1404566"/>
            <a:ext cx="20090232" cy="3554819"/>
          </a:xfrm>
          <a:prstGeom prst="rect">
            <a:avLst/>
          </a:prstGeom>
        </p:spPr>
        <p:txBody>
          <a:bodyPr wrap="square">
            <a:spAutoFit/>
          </a:bodyPr>
          <a:lstStyle/>
          <a:p>
            <a:pPr>
              <a:lnSpc>
                <a:spcPct val="150000"/>
              </a:lnSpc>
            </a:pPr>
            <a:r>
              <a:rPr lang="en-US" altLang="zh-CN" sz="5000" dirty="0">
                <a:latin typeface="微软雅黑" pitchFamily="34" charset="-122"/>
                <a:ea typeface="微软雅黑" pitchFamily="34" charset="-122"/>
              </a:rPr>
              <a:t>(</a:t>
            </a:r>
            <a:r>
              <a:rPr lang="zh-CN" altLang="en-US"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a:t>
            </a:r>
            <a:r>
              <a:rPr lang="en-US" altLang="zh-CN" sz="5000" b="1" dirty="0">
                <a:latin typeface="微软雅黑" pitchFamily="34" charset="-122"/>
                <a:ea typeface="微软雅黑" pitchFamily="34" charset="-122"/>
              </a:rPr>
              <a:t>1. How many people could the Circus Maximus hold?</a:t>
            </a:r>
          </a:p>
          <a:p>
            <a:pPr>
              <a:lnSpc>
                <a:spcPct val="150000"/>
              </a:lnSpc>
            </a:pPr>
            <a:r>
              <a:rPr lang="en-US" altLang="zh-CN" sz="5000" dirty="0">
                <a:latin typeface="微软雅黑" pitchFamily="34" charset="-122"/>
                <a:ea typeface="微软雅黑" pitchFamily="34" charset="-122"/>
              </a:rPr>
              <a:t>A. 104, 944. 	</a:t>
            </a:r>
            <a:r>
              <a:rPr lang="en-US" altLang="zh-CN" sz="5000" dirty="0" smtClean="0">
                <a:latin typeface="微软雅黑" pitchFamily="34" charset="-122"/>
                <a:ea typeface="微软雅黑" pitchFamily="34" charset="-122"/>
              </a:rPr>
              <a:t>			B</a:t>
            </a:r>
            <a:r>
              <a:rPr lang="en-US" altLang="zh-CN" sz="5000" dirty="0">
                <a:latin typeface="微软雅黑" pitchFamily="34" charset="-122"/>
                <a:ea typeface="微软雅黑" pitchFamily="34" charset="-122"/>
              </a:rPr>
              <a:t>. 107, 601.</a:t>
            </a:r>
          </a:p>
          <a:p>
            <a:pPr>
              <a:lnSpc>
                <a:spcPct val="150000"/>
              </a:lnSpc>
            </a:pPr>
            <a:r>
              <a:rPr lang="en-US" altLang="zh-CN" sz="5000" dirty="0">
                <a:latin typeface="微软雅黑" pitchFamily="34" charset="-122"/>
                <a:ea typeface="微软雅黑" pitchFamily="34" charset="-122"/>
              </a:rPr>
              <a:t>C. About 150,000. 	</a:t>
            </a:r>
            <a:r>
              <a:rPr lang="en-US" altLang="zh-CN" sz="5000" dirty="0" smtClean="0">
                <a:latin typeface="微软雅黑" pitchFamily="34" charset="-122"/>
                <a:ea typeface="微软雅黑" pitchFamily="34" charset="-122"/>
              </a:rPr>
              <a:t>		D</a:t>
            </a:r>
            <a:r>
              <a:rPr lang="en-US" altLang="zh-CN" sz="5000" dirty="0">
                <a:latin typeface="微软雅黑" pitchFamily="34" charset="-122"/>
                <a:ea typeface="微软雅黑" pitchFamily="34" charset="-122"/>
              </a:rPr>
              <a:t>. About 250,000. </a:t>
            </a:r>
          </a:p>
        </p:txBody>
      </p:sp>
      <p:sp>
        <p:nvSpPr>
          <p:cNvPr id="5" name="矩形 4"/>
          <p:cNvSpPr/>
          <p:nvPr/>
        </p:nvSpPr>
        <p:spPr>
          <a:xfrm>
            <a:off x="2376588" y="1260550"/>
            <a:ext cx="922491" cy="1477328"/>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D</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530493" y="4998489"/>
            <a:ext cx="20090232" cy="1110497"/>
          </a:xfrm>
          <a:prstGeom prst="rect">
            <a:avLst/>
          </a:prstGeom>
        </p:spPr>
        <p:txBody>
          <a:bodyPr wrap="square">
            <a:spAutoFit/>
          </a:bodyPr>
          <a:lstStyle/>
          <a:p>
            <a:pPr>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文章大意</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a:solidFill>
                  <a:srgbClr val="CC0000"/>
                </a:solidFill>
                <a:latin typeface="微软雅黑" panose="020B0503020204020204" pitchFamily="34" charset="-122"/>
                <a:ea typeface="微软雅黑" panose="020B0503020204020204" pitchFamily="34" charset="-122"/>
              </a:rPr>
              <a:t>本文是一篇应用文</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主要介绍了世界上最大的几个体育馆</a:t>
            </a:r>
            <a:r>
              <a:rPr lang="zh-CN" altLang="en-US" sz="5000" dirty="0" smtClean="0">
                <a:solidFill>
                  <a:srgbClr val="CC0000"/>
                </a:solidFill>
                <a:latin typeface="微软雅黑" panose="020B0503020204020204" pitchFamily="34" charset="-122"/>
                <a:ea typeface="微软雅黑" panose="020B0503020204020204" pitchFamily="34" charset="-122"/>
              </a:rPr>
              <a:t>。</a:t>
            </a:r>
            <a:endParaRPr lang="zh-CN" altLang="en-US" sz="5000" dirty="0">
              <a:solidFill>
                <a:srgbClr val="CC0000"/>
              </a:solidFill>
              <a:latin typeface="微软雅黑" panose="020B0503020204020204" pitchFamily="34" charset="-122"/>
              <a:ea typeface="微软雅黑" panose="020B0503020204020204" pitchFamily="34" charset="-122"/>
            </a:endParaRPr>
          </a:p>
        </p:txBody>
      </p:sp>
      <p:sp>
        <p:nvSpPr>
          <p:cNvPr id="3" name="矩形 2"/>
          <p:cNvSpPr/>
          <p:nvPr/>
        </p:nvSpPr>
        <p:spPr>
          <a:xfrm>
            <a:off x="1836528" y="6225427"/>
            <a:ext cx="19478163" cy="4708981"/>
          </a:xfrm>
          <a:prstGeom prst="rect">
            <a:avLst/>
          </a:prstGeom>
        </p:spPr>
        <p:txBody>
          <a:bodyPr wrap="square">
            <a:spAutoFit/>
          </a:bodyPr>
          <a:lstStyle/>
          <a:p>
            <a:pPr lvl="0" algn="just">
              <a:lnSpc>
                <a:spcPct val="150000"/>
              </a:lnSpc>
            </a:pPr>
            <a:r>
              <a:rPr lang="en-US" altLang="zh-CN" sz="5000" b="1" dirty="0">
                <a:solidFill>
                  <a:srgbClr val="CC0000"/>
                </a:solidFill>
                <a:latin typeface="微软雅黑" panose="020B0503020204020204" pitchFamily="34" charset="-122"/>
                <a:ea typeface="微软雅黑" panose="020B0503020204020204" pitchFamily="34" charset="-122"/>
              </a:rPr>
              <a:t>[</a:t>
            </a:r>
            <a:r>
              <a:rPr lang="zh-CN" altLang="en-US" sz="5000" b="1" dirty="0">
                <a:solidFill>
                  <a:srgbClr val="CC0000"/>
                </a:solidFill>
                <a:latin typeface="微软雅黑" panose="020B0503020204020204" pitchFamily="34" charset="-122"/>
                <a:ea typeface="微软雅黑" panose="020B0503020204020204" pitchFamily="34" charset="-122"/>
              </a:rPr>
              <a:t>解析</a:t>
            </a:r>
            <a:r>
              <a:rPr lang="en-US" altLang="zh-CN" sz="5000" b="1" dirty="0">
                <a:solidFill>
                  <a:srgbClr val="CC0000"/>
                </a:solidFill>
                <a:latin typeface="微软雅黑" panose="020B0503020204020204" pitchFamily="34" charset="-122"/>
                <a:ea typeface="微软雅黑" panose="020B0503020204020204" pitchFamily="34" charset="-122"/>
              </a:rPr>
              <a:t>] </a:t>
            </a:r>
            <a:r>
              <a:rPr lang="zh-CN" altLang="en-US" sz="5000" dirty="0">
                <a:solidFill>
                  <a:srgbClr val="CC0000"/>
                </a:solidFill>
                <a:latin typeface="微软雅黑" panose="020B0503020204020204" pitchFamily="34" charset="-122"/>
                <a:ea typeface="微软雅黑" panose="020B0503020204020204" pitchFamily="34" charset="-122"/>
              </a:rPr>
              <a:t>细节理解题。根据第一段中“</a:t>
            </a:r>
            <a:r>
              <a:rPr lang="en-US" altLang="zh-CN" sz="5000" dirty="0">
                <a:solidFill>
                  <a:srgbClr val="CC0000"/>
                </a:solidFill>
                <a:latin typeface="微软雅黑" panose="020B0503020204020204" pitchFamily="34" charset="-122"/>
                <a:ea typeface="微软雅黑" panose="020B0503020204020204" pitchFamily="34" charset="-122"/>
              </a:rPr>
              <a:t>However, that was small fry compared with the city's Circus Maximus, which accommodated around 250,000 people.”</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,Circus Maximus </a:t>
            </a:r>
            <a:r>
              <a:rPr lang="zh-CN" altLang="en-US" sz="5000" dirty="0">
                <a:solidFill>
                  <a:srgbClr val="CC0000"/>
                </a:solidFill>
                <a:latin typeface="微软雅黑" panose="020B0503020204020204" pitchFamily="34" charset="-122"/>
                <a:ea typeface="微软雅黑" panose="020B0503020204020204" pitchFamily="34" charset="-122"/>
              </a:rPr>
              <a:t>可以容纳大约 </a:t>
            </a:r>
            <a:r>
              <a:rPr lang="en-US" altLang="zh-CN" sz="5000" dirty="0">
                <a:solidFill>
                  <a:srgbClr val="CC0000"/>
                </a:solidFill>
                <a:latin typeface="微软雅黑" panose="020B0503020204020204" pitchFamily="34" charset="-122"/>
                <a:ea typeface="微软雅黑" panose="020B0503020204020204" pitchFamily="34" charset="-122"/>
              </a:rPr>
              <a:t>250 000</a:t>
            </a:r>
            <a:r>
              <a:rPr lang="zh-CN" altLang="en-US" sz="5000" dirty="0">
                <a:solidFill>
                  <a:srgbClr val="CC0000"/>
                </a:solidFill>
                <a:latin typeface="微软雅黑" panose="020B0503020204020204" pitchFamily="34" charset="-122"/>
                <a:ea typeface="微软雅黑" panose="020B0503020204020204" pitchFamily="34" charset="-122"/>
              </a:rPr>
              <a:t>人。故选</a:t>
            </a:r>
            <a:r>
              <a:rPr lang="en-US" altLang="zh-CN" sz="5000" dirty="0">
                <a:solidFill>
                  <a:srgbClr val="CC0000"/>
                </a:solidFill>
                <a:latin typeface="微软雅黑" panose="020B0503020204020204" pitchFamily="34" charset="-122"/>
                <a:ea typeface="微软雅黑" panose="020B0503020204020204" pitchFamily="34" charset="-122"/>
              </a:rPr>
              <a:t>D</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40037488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88655" y="1565769"/>
            <a:ext cx="20090232" cy="6093976"/>
          </a:xfrm>
          <a:prstGeom prst="rect">
            <a:avLst/>
          </a:prstGeom>
        </p:spPr>
        <p:txBody>
          <a:bodyPr wrap="square">
            <a:spAutoFit/>
          </a:bodyPr>
          <a:lstStyle/>
          <a:p>
            <a:pPr>
              <a:lnSpc>
                <a:spcPct val="150000"/>
              </a:lnSpc>
            </a:pPr>
            <a:r>
              <a:rPr lang="en-US" altLang="zh-CN" sz="5000" dirty="0" smtClean="0">
                <a:latin typeface="微软雅黑" pitchFamily="34" charset="-122"/>
                <a:ea typeface="微软雅黑" pitchFamily="34" charset="-122"/>
              </a:rPr>
              <a:t>(</a:t>
            </a:r>
            <a:r>
              <a:rPr lang="zh-CN" altLang="zh-CN"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a:latin typeface="微软雅黑" pitchFamily="34" charset="-122"/>
                <a:ea typeface="微软雅黑" pitchFamily="34" charset="-122"/>
              </a:rPr>
              <a:t>2.</a:t>
            </a:r>
            <a:r>
              <a:rPr lang="en-US" altLang="zh-CN" sz="5000" dirty="0">
                <a:latin typeface="微软雅黑" pitchFamily="34" charset="-122"/>
                <a:ea typeface="微软雅黑" pitchFamily="34" charset="-122"/>
              </a:rPr>
              <a:t> </a:t>
            </a:r>
            <a:r>
              <a:rPr lang="en-US" altLang="zh-CN" sz="5000" b="1" dirty="0" smtClean="0">
                <a:latin typeface="微软雅黑" pitchFamily="34" charset="-122"/>
                <a:ea typeface="微软雅黑" pitchFamily="34" charset="-122"/>
              </a:rPr>
              <a:t>Of </a:t>
            </a:r>
            <a:r>
              <a:rPr lang="en-US" altLang="zh-CN" sz="5000" b="1" dirty="0">
                <a:latin typeface="微软雅黑" pitchFamily="34" charset="-122"/>
                <a:ea typeface="微软雅黑" pitchFamily="34" charset="-122"/>
              </a:rPr>
              <a:t>the following stadiums, which is the oldest?</a:t>
            </a:r>
          </a:p>
          <a:p>
            <a:pPr>
              <a:lnSpc>
                <a:spcPct val="150000"/>
              </a:lnSpc>
            </a:pPr>
            <a:r>
              <a:rPr lang="en-US" altLang="zh-CN" sz="5000" dirty="0">
                <a:latin typeface="微软雅黑" pitchFamily="34" charset="-122"/>
                <a:ea typeface="微软雅黑" pitchFamily="34" charset="-122"/>
              </a:rPr>
              <a:t>A. Michigan Stadium. </a:t>
            </a:r>
          </a:p>
          <a:p>
            <a:pPr>
              <a:lnSpc>
                <a:spcPct val="150000"/>
              </a:lnSpc>
            </a:pPr>
            <a:r>
              <a:rPr lang="en-US" altLang="zh-CN" sz="5000" dirty="0">
                <a:latin typeface="微软雅黑" pitchFamily="34" charset="-122"/>
                <a:ea typeface="微软雅黑" pitchFamily="34" charset="-122"/>
              </a:rPr>
              <a:t>B. Beaver Stadium. </a:t>
            </a:r>
          </a:p>
          <a:p>
            <a:pPr>
              <a:lnSpc>
                <a:spcPct val="150000"/>
              </a:lnSpc>
            </a:pPr>
            <a:r>
              <a:rPr lang="en-US" altLang="zh-CN" sz="5000" dirty="0">
                <a:latin typeface="微软雅黑" pitchFamily="34" charset="-122"/>
                <a:ea typeface="微软雅黑" pitchFamily="34" charset="-122"/>
              </a:rPr>
              <a:t>C. Ohio Stadium. </a:t>
            </a:r>
          </a:p>
          <a:p>
            <a:pPr>
              <a:lnSpc>
                <a:spcPct val="150000"/>
              </a:lnSpc>
            </a:pPr>
            <a:r>
              <a:rPr lang="en-US" altLang="zh-CN" sz="5000" dirty="0">
                <a:latin typeface="微软雅黑" pitchFamily="34" charset="-122"/>
                <a:ea typeface="微软雅黑" pitchFamily="34" charset="-122"/>
              </a:rPr>
              <a:t>D. Kyle Field. </a:t>
            </a:r>
          </a:p>
        </p:txBody>
      </p:sp>
      <p:sp>
        <p:nvSpPr>
          <p:cNvPr id="5" name="矩形 4"/>
          <p:cNvSpPr/>
          <p:nvPr/>
        </p:nvSpPr>
        <p:spPr>
          <a:xfrm>
            <a:off x="2462209" y="1476574"/>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C</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36528" y="7654733"/>
            <a:ext cx="20090232" cy="2264659"/>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理解题。根据文中对四个体育馆开放时间的介绍可知</a:t>
            </a:r>
            <a:r>
              <a:rPr lang="en-US" altLang="zh-CN" sz="5000" dirty="0">
                <a:solidFill>
                  <a:srgbClr val="CC0000"/>
                </a:solidFill>
                <a:latin typeface="微软雅黑" panose="020B0503020204020204" pitchFamily="34" charset="-122"/>
                <a:ea typeface="微软雅黑" panose="020B0503020204020204" pitchFamily="34" charset="-122"/>
              </a:rPr>
              <a:t>,Ohio Stadium</a:t>
            </a:r>
            <a:r>
              <a:rPr lang="zh-CN" altLang="en-US" sz="5000" dirty="0">
                <a:solidFill>
                  <a:srgbClr val="CC0000"/>
                </a:solidFill>
                <a:latin typeface="微软雅黑" panose="020B0503020204020204" pitchFamily="34" charset="-122"/>
                <a:ea typeface="微软雅黑" panose="020B0503020204020204" pitchFamily="34" charset="-122"/>
              </a:rPr>
              <a:t>于</a:t>
            </a:r>
            <a:r>
              <a:rPr lang="en-US" altLang="zh-CN" sz="5000" dirty="0">
                <a:solidFill>
                  <a:srgbClr val="CC0000"/>
                </a:solidFill>
                <a:latin typeface="微软雅黑" panose="020B0503020204020204" pitchFamily="34" charset="-122"/>
                <a:ea typeface="微软雅黑" panose="020B0503020204020204" pitchFamily="34" charset="-122"/>
              </a:rPr>
              <a:t>1922</a:t>
            </a:r>
            <a:r>
              <a:rPr lang="zh-CN" altLang="en-US" sz="5000" dirty="0">
                <a:solidFill>
                  <a:srgbClr val="CC0000"/>
                </a:solidFill>
                <a:latin typeface="微软雅黑" panose="020B0503020204020204" pitchFamily="34" charset="-122"/>
                <a:ea typeface="微软雅黑" panose="020B0503020204020204" pitchFamily="34" charset="-122"/>
              </a:rPr>
              <a:t>年开放</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是四个体育馆中最早的。故选</a:t>
            </a:r>
            <a:r>
              <a:rPr lang="en-US" altLang="zh-CN" sz="5000" dirty="0">
                <a:solidFill>
                  <a:srgbClr val="CC0000"/>
                </a:solidFill>
                <a:latin typeface="微软雅黑" panose="020B0503020204020204" pitchFamily="34" charset="-122"/>
                <a:ea typeface="微软雅黑" panose="020B0503020204020204" pitchFamily="34" charset="-122"/>
              </a:rPr>
              <a:t>C</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31391614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36528" y="516801"/>
            <a:ext cx="20090232" cy="6093976"/>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a:t>
            </a:r>
            <a:r>
              <a:rPr lang="en-US" altLang="zh-CN" sz="5000" b="1" dirty="0">
                <a:latin typeface="微软雅黑" pitchFamily="34" charset="-122"/>
                <a:ea typeface="微软雅黑" pitchFamily="34" charset="-122"/>
              </a:rPr>
              <a:t>3. </a:t>
            </a:r>
            <a:r>
              <a:rPr lang="en-US" altLang="zh-CN" sz="5000" b="1" dirty="0" smtClean="0">
                <a:latin typeface="微软雅黑" pitchFamily="34" charset="-122"/>
                <a:ea typeface="微软雅黑" pitchFamily="34" charset="-122"/>
              </a:rPr>
              <a:t>What </a:t>
            </a:r>
            <a:r>
              <a:rPr lang="en-US" altLang="zh-CN" sz="5000" b="1" dirty="0">
                <a:latin typeface="微软雅黑" pitchFamily="34" charset="-122"/>
                <a:ea typeface="微软雅黑" pitchFamily="34" charset="-122"/>
              </a:rPr>
              <a:t>do the listed stadiums have in common?</a:t>
            </a:r>
          </a:p>
          <a:p>
            <a:pPr algn="just">
              <a:lnSpc>
                <a:spcPct val="150000"/>
              </a:lnSpc>
            </a:pPr>
            <a:r>
              <a:rPr lang="en-US" altLang="zh-CN" sz="5000" dirty="0">
                <a:latin typeface="微软雅黑" pitchFamily="34" charset="-122"/>
                <a:ea typeface="微软雅黑" pitchFamily="34" charset="-122"/>
              </a:rPr>
              <a:t>A. They host big games. </a:t>
            </a:r>
          </a:p>
          <a:p>
            <a:pPr algn="just">
              <a:lnSpc>
                <a:spcPct val="150000"/>
              </a:lnSpc>
            </a:pPr>
            <a:r>
              <a:rPr lang="en-US" altLang="zh-CN" sz="5000" dirty="0">
                <a:latin typeface="微软雅黑" pitchFamily="34" charset="-122"/>
                <a:ea typeface="微软雅黑" pitchFamily="34" charset="-122"/>
              </a:rPr>
              <a:t>B. They have become tourist attractions. </a:t>
            </a:r>
          </a:p>
          <a:p>
            <a:pPr algn="just">
              <a:lnSpc>
                <a:spcPct val="150000"/>
              </a:lnSpc>
            </a:pPr>
            <a:r>
              <a:rPr lang="en-US" altLang="zh-CN" sz="5000" dirty="0">
                <a:latin typeface="微软雅黑" pitchFamily="34" charset="-122"/>
                <a:ea typeface="微软雅黑" pitchFamily="34" charset="-122"/>
              </a:rPr>
              <a:t>C. They were built by Americans. </a:t>
            </a:r>
          </a:p>
          <a:p>
            <a:pPr algn="just">
              <a:lnSpc>
                <a:spcPct val="150000"/>
              </a:lnSpc>
            </a:pPr>
            <a:r>
              <a:rPr lang="en-US" altLang="zh-CN" sz="5000" dirty="0">
                <a:latin typeface="微软雅黑" pitchFamily="34" charset="-122"/>
                <a:ea typeface="微软雅黑" pitchFamily="34" charset="-122"/>
              </a:rPr>
              <a:t>D. They are </a:t>
            </a:r>
            <a:r>
              <a:rPr lang="en-US" altLang="zh-CN" sz="5000" dirty="0" err="1">
                <a:latin typeface="微软雅黑" pitchFamily="34" charset="-122"/>
                <a:ea typeface="微软雅黑" pitchFamily="34" charset="-122"/>
              </a:rPr>
              <a:t>favoured</a:t>
            </a:r>
            <a:r>
              <a:rPr lang="en-US" altLang="zh-CN" sz="5000" dirty="0">
                <a:latin typeface="微软雅黑" pitchFamily="34" charset="-122"/>
                <a:ea typeface="微软雅黑" pitchFamily="34" charset="-122"/>
              </a:rPr>
              <a:t> by architects. </a:t>
            </a:r>
          </a:p>
        </p:txBody>
      </p:sp>
      <p:sp>
        <p:nvSpPr>
          <p:cNvPr id="5" name="矩形 4"/>
          <p:cNvSpPr/>
          <p:nvPr/>
        </p:nvSpPr>
        <p:spPr>
          <a:xfrm>
            <a:off x="2376588" y="396454"/>
            <a:ext cx="922491" cy="1477328"/>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A</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36528" y="6647561"/>
            <a:ext cx="20090232" cy="4708981"/>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理解题。根据第四段“</a:t>
            </a:r>
            <a:r>
              <a:rPr lang="en-US" altLang="zh-CN" sz="5000" dirty="0">
                <a:solidFill>
                  <a:srgbClr val="CC0000"/>
                </a:solidFill>
                <a:latin typeface="微软雅黑" panose="020B0503020204020204" pitchFamily="34" charset="-122"/>
                <a:ea typeface="微软雅黑" panose="020B0503020204020204" pitchFamily="34" charset="-122"/>
              </a:rPr>
              <a:t>All these stadiums are still functional, still open and still hosting the biggest events in world sport.”</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这些体育馆的共同点是它们仍在承办大型的体育赛事。故选</a:t>
            </a:r>
            <a:r>
              <a:rPr lang="en-US" altLang="zh-CN" sz="5000" dirty="0">
                <a:solidFill>
                  <a:srgbClr val="CC0000"/>
                </a:solidFill>
                <a:latin typeface="微软雅黑" panose="020B0503020204020204" pitchFamily="34" charset="-122"/>
                <a:ea typeface="微软雅黑" panose="020B0503020204020204" pitchFamily="34" charset="-122"/>
              </a:rPr>
              <a:t>A</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9673832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530173" y="972518"/>
            <a:ext cx="21079155" cy="10479792"/>
          </a:xfrm>
          <a:prstGeom prst="rect">
            <a:avLst/>
          </a:prstGeom>
        </p:spPr>
        <p:txBody>
          <a:bodyPr wrap="square">
            <a:spAutoFit/>
          </a:bodyPr>
          <a:lstStyle/>
          <a:p>
            <a:pPr algn="ctr">
              <a:lnSpc>
                <a:spcPct val="150000"/>
              </a:lnSpc>
            </a:pPr>
            <a:r>
              <a:rPr lang="en-US" altLang="zh-CN" sz="5000" b="1" dirty="0" smtClean="0">
                <a:solidFill>
                  <a:srgbClr val="9D234F"/>
                </a:solidFill>
                <a:latin typeface="微软雅黑" panose="020B0503020204020204" pitchFamily="34" charset="-122"/>
                <a:ea typeface="微软雅黑" panose="020B0503020204020204" pitchFamily="34" charset="-122"/>
              </a:rPr>
              <a:t>B</a:t>
            </a:r>
            <a:endParaRPr lang="zh-CN" altLang="zh-CN" sz="5000" b="1" dirty="0">
              <a:solidFill>
                <a:srgbClr val="9D234F"/>
              </a:solidFill>
              <a:latin typeface="微软雅黑" panose="020B0503020204020204" pitchFamily="34" charset="-122"/>
              <a:ea typeface="微软雅黑" panose="020B0503020204020204" pitchFamily="34" charset="-122"/>
            </a:endParaRPr>
          </a:p>
          <a:p>
            <a:pPr>
              <a:lnSpc>
                <a:spcPct val="150000"/>
              </a:lnSpc>
            </a:pPr>
            <a:r>
              <a:rPr lang="en-US" altLang="zh-CN" sz="5000" dirty="0">
                <a:latin typeface="微软雅黑" pitchFamily="34" charset="-122"/>
                <a:ea typeface="微软雅黑" pitchFamily="34" charset="-122"/>
              </a:rPr>
              <a:t>[2021</a:t>
            </a:r>
            <a:r>
              <a:rPr lang="zh-CN" altLang="zh-CN" sz="5000" dirty="0">
                <a:latin typeface="微软雅黑" pitchFamily="34" charset="-122"/>
                <a:ea typeface="微软雅黑" pitchFamily="34" charset="-122"/>
              </a:rPr>
              <a:t>·全国乙卷</a:t>
            </a:r>
            <a:r>
              <a:rPr lang="en-US" altLang="zh-CN" sz="5000" dirty="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D]  </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During </a:t>
            </a:r>
            <a:r>
              <a:rPr lang="en-US" altLang="zh-CN" sz="5000" dirty="0">
                <a:latin typeface="微软雅黑" pitchFamily="34" charset="-122"/>
                <a:ea typeface="微软雅黑" pitchFamily="34" charset="-122"/>
              </a:rPr>
              <a:t>an interview for one of my books, my interviewer said something I still think about often. Annoyed by the level of distraction(</a:t>
            </a:r>
            <a:r>
              <a:rPr lang="zh-CN" altLang="zh-CN" sz="5000" dirty="0">
                <a:latin typeface="微软雅黑" pitchFamily="34" charset="-122"/>
                <a:ea typeface="微软雅黑" pitchFamily="34" charset="-122"/>
              </a:rPr>
              <a:t>干扰</a:t>
            </a:r>
            <a:r>
              <a:rPr lang="en-US" altLang="zh-CN" sz="5000" dirty="0">
                <a:latin typeface="微软雅黑" pitchFamily="34" charset="-122"/>
                <a:ea typeface="微软雅黑" pitchFamily="34" charset="-122"/>
              </a:rPr>
              <a:t>) in his open office, he said, </a:t>
            </a:r>
            <a:r>
              <a:rPr lang="zh-CN" altLang="zh-CN" sz="5000" dirty="0">
                <a:latin typeface="微软雅黑" pitchFamily="34" charset="-122"/>
                <a:ea typeface="微软雅黑" pitchFamily="34" charset="-122"/>
              </a:rPr>
              <a:t>“</a:t>
            </a:r>
            <a:r>
              <a:rPr lang="en-US" altLang="zh-CN" sz="5000" dirty="0" smtClean="0">
                <a:latin typeface="微软雅黑" pitchFamily="34" charset="-122"/>
                <a:ea typeface="微软雅黑" pitchFamily="34" charset="-122"/>
              </a:rPr>
              <a:t>That's </a:t>
            </a:r>
            <a:r>
              <a:rPr lang="en-US" altLang="zh-CN" sz="5000" dirty="0">
                <a:latin typeface="微软雅黑" pitchFamily="34" charset="-122"/>
                <a:ea typeface="微软雅黑" pitchFamily="34" charset="-122"/>
              </a:rPr>
              <a:t>why I have a membership at the </a:t>
            </a:r>
            <a:r>
              <a:rPr lang="en-US" altLang="zh-CN" sz="5000" dirty="0" err="1">
                <a:latin typeface="微软雅黑" pitchFamily="34" charset="-122"/>
                <a:ea typeface="微软雅黑" pitchFamily="34" charset="-122"/>
              </a:rPr>
              <a:t>coworking</a:t>
            </a:r>
            <a:r>
              <a:rPr lang="en-US" altLang="zh-CN" sz="5000" dirty="0">
                <a:latin typeface="微软雅黑" pitchFamily="34" charset="-122"/>
                <a:ea typeface="微软雅黑" pitchFamily="34" charset="-122"/>
              </a:rPr>
              <a:t> space across the street</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so I can focus.</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His comment struck me as strange. After all, </a:t>
            </a:r>
            <a:r>
              <a:rPr lang="en-US" altLang="zh-CN" sz="5000" dirty="0" err="1">
                <a:latin typeface="微软雅黑" pitchFamily="34" charset="-122"/>
                <a:ea typeface="微软雅黑" pitchFamily="34" charset="-122"/>
              </a:rPr>
              <a:t>coworking</a:t>
            </a:r>
            <a:r>
              <a:rPr lang="en-US" altLang="zh-CN" sz="5000" dirty="0">
                <a:latin typeface="微软雅黑" pitchFamily="34" charset="-122"/>
                <a:ea typeface="微软雅黑" pitchFamily="34" charset="-122"/>
              </a:rPr>
              <a:t> spaces also typically use an open office layout(</a:t>
            </a:r>
            <a:r>
              <a:rPr lang="zh-CN" altLang="zh-CN" sz="5000" dirty="0">
                <a:latin typeface="微软雅黑" pitchFamily="34" charset="-122"/>
                <a:ea typeface="微软雅黑" pitchFamily="34" charset="-122"/>
              </a:rPr>
              <a:t>布局</a:t>
            </a:r>
            <a:r>
              <a:rPr lang="en-US" altLang="zh-CN" sz="5000" dirty="0">
                <a:latin typeface="微软雅黑" pitchFamily="34" charset="-122"/>
                <a:ea typeface="微软雅黑" pitchFamily="34" charset="-122"/>
              </a:rPr>
              <a:t>). But I recently came across a study that shows why his approach works. </a:t>
            </a:r>
            <a:endParaRPr lang="zh-CN" altLang="zh-CN" sz="5000" dirty="0">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8DAC2BB2-2EF9-43FF-AA56-427DBE9029B0}"/>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250518"/>
      </p:ext>
    </p:extLst>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530173" y="629165"/>
            <a:ext cx="21079155" cy="10479792"/>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       The </a:t>
            </a:r>
            <a:r>
              <a:rPr lang="en-US" altLang="zh-CN" sz="5000" dirty="0">
                <a:latin typeface="微软雅黑" pitchFamily="34" charset="-122"/>
                <a:ea typeface="微软雅黑" pitchFamily="34" charset="-122"/>
              </a:rPr>
              <a:t>researchers examined various levels of noise on participants as they completed tests of creative thinking. They were randomly divided into four groups and exposed to various noise levels in the background, from total silence to 50 decibels(</a:t>
            </a:r>
            <a:r>
              <a:rPr lang="zh-CN" altLang="zh-CN" sz="5000" dirty="0">
                <a:latin typeface="微软雅黑" pitchFamily="34" charset="-122"/>
                <a:ea typeface="微软雅黑" pitchFamily="34" charset="-122"/>
              </a:rPr>
              <a:t>分贝</a:t>
            </a:r>
            <a:r>
              <a:rPr lang="en-US" altLang="zh-CN" sz="5000" dirty="0">
                <a:latin typeface="微软雅黑" pitchFamily="34" charset="-122"/>
                <a:ea typeface="微软雅黑" pitchFamily="34" charset="-122"/>
              </a:rPr>
              <a:t>), 70 decibels, and 85 decibels. The differences between most of the groups were statistically insignificant; however, the participants in the 70 decibels group</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those exposed to a level of noise similar to background chatter in a coffee shop</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significantly outperformed the </a:t>
            </a:r>
            <a:r>
              <a:rPr lang="en-US" altLang="zh-CN" sz="5000" dirty="0" smtClean="0">
                <a:latin typeface="微软雅黑" pitchFamily="34" charset="-122"/>
                <a:ea typeface="微软雅黑" pitchFamily="34" charset="-122"/>
              </a:rPr>
              <a:t>other groups.  Since  the  effects  were  small,  this  may  suggest  that  our</a:t>
            </a:r>
            <a:endParaRPr lang="zh-CN" altLang="zh-CN" sz="5000" dirty="0">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8DAC2BB2-2EF9-43FF-AA56-427DBE9029B0}"/>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8492309"/>
      </p:ext>
    </p:extLst>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535022" y="684486"/>
            <a:ext cx="21079155" cy="11633954"/>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creative </a:t>
            </a:r>
            <a:r>
              <a:rPr lang="en-US" altLang="zh-CN" sz="5000" dirty="0">
                <a:latin typeface="微软雅黑" pitchFamily="34" charset="-122"/>
                <a:ea typeface="微软雅黑" pitchFamily="34" charset="-122"/>
              </a:rPr>
              <a:t>thinking does not differ that much in response to total silence and 85 decibels of background noise. </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But </a:t>
            </a:r>
            <a:r>
              <a:rPr lang="en-US" altLang="zh-CN" sz="5000" dirty="0">
                <a:latin typeface="微软雅黑" pitchFamily="34" charset="-122"/>
                <a:ea typeface="微软雅黑" pitchFamily="34" charset="-122"/>
              </a:rPr>
              <a:t>since the results at 70 decibels were significant, the study also suggests that the right level of background noise</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not too loud and not total silence</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may actually improve </a:t>
            </a:r>
            <a:r>
              <a:rPr lang="en-US" altLang="zh-CN" sz="5000" dirty="0" smtClean="0">
                <a:latin typeface="微软雅黑" pitchFamily="34" charset="-122"/>
                <a:ea typeface="微软雅黑" pitchFamily="34" charset="-122"/>
              </a:rPr>
              <a:t>one's </a:t>
            </a:r>
            <a:r>
              <a:rPr lang="en-US" altLang="zh-CN" sz="5000" dirty="0">
                <a:latin typeface="微软雅黑" pitchFamily="34" charset="-122"/>
                <a:ea typeface="微软雅黑" pitchFamily="34" charset="-122"/>
              </a:rPr>
              <a:t>creative thinking ability. The right level of background noise may interrupt our normal patterns of thinking just enough to allow our imaginations to wander, without making it impossible to focus. This kind of </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distracted focus</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appears to be the best state for working on creative tasks. </a:t>
            </a:r>
            <a:endParaRPr lang="zh-CN" altLang="zh-CN" sz="5000" dirty="0">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8DAC2BB2-2EF9-43FF-AA56-427DBE9029B0}"/>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26784041"/>
      </p:ext>
    </p:extLst>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523761" y="1851326"/>
            <a:ext cx="21079155" cy="8171468"/>
          </a:xfrm>
          <a:prstGeom prst="rect">
            <a:avLst/>
          </a:prstGeom>
        </p:spPr>
        <p:txBody>
          <a:bodyPr wrap="square">
            <a:spAutoFit/>
          </a:bodyPr>
          <a:lstStyle/>
          <a:p>
            <a:pPr algn="just">
              <a:lnSpc>
                <a:spcPct val="150000"/>
              </a:lnSpc>
            </a:pPr>
            <a:r>
              <a:rPr lang="en-US" altLang="zh-CN" sz="5000" dirty="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      So </a:t>
            </a:r>
            <a:r>
              <a:rPr lang="en-US" altLang="zh-CN" sz="5000" dirty="0">
                <a:latin typeface="微软雅黑" pitchFamily="34" charset="-122"/>
                <a:ea typeface="微软雅黑" pitchFamily="34" charset="-122"/>
              </a:rPr>
              <a:t>why do so many of us hate our open offices? The problem may be that, in our offices, we </a:t>
            </a:r>
            <a:r>
              <a:rPr lang="en-US" altLang="zh-CN" sz="5000" dirty="0" smtClean="0">
                <a:latin typeface="微软雅黑" pitchFamily="34" charset="-122"/>
                <a:ea typeface="微软雅黑" pitchFamily="34" charset="-122"/>
              </a:rPr>
              <a:t>can't </a:t>
            </a:r>
            <a:r>
              <a:rPr lang="en-US" altLang="zh-CN" sz="5000" dirty="0">
                <a:latin typeface="微软雅黑" pitchFamily="34" charset="-122"/>
                <a:ea typeface="微软雅黑" pitchFamily="34" charset="-122"/>
              </a:rPr>
              <a:t>stop ourselves from getting drawn into </a:t>
            </a:r>
            <a:r>
              <a:rPr lang="en-US" altLang="zh-CN" sz="5000" dirty="0" smtClean="0">
                <a:latin typeface="微软雅黑" pitchFamily="34" charset="-122"/>
                <a:ea typeface="微软雅黑" pitchFamily="34" charset="-122"/>
              </a:rPr>
              <a:t>others' </a:t>
            </a:r>
            <a:r>
              <a:rPr lang="en-US" altLang="zh-CN" sz="5000" dirty="0">
                <a:latin typeface="微软雅黑" pitchFamily="34" charset="-122"/>
                <a:ea typeface="微软雅黑" pitchFamily="34" charset="-122"/>
              </a:rPr>
              <a:t>conversations while </a:t>
            </a:r>
            <a:r>
              <a:rPr lang="en-US" altLang="zh-CN" sz="5000" dirty="0" smtClean="0">
                <a:latin typeface="微软雅黑" pitchFamily="34" charset="-122"/>
                <a:ea typeface="微软雅黑" pitchFamily="34" charset="-122"/>
              </a:rPr>
              <a:t>we're </a:t>
            </a:r>
            <a:r>
              <a:rPr lang="en-US" altLang="zh-CN" sz="5000" dirty="0">
                <a:latin typeface="微软雅黑" pitchFamily="34" charset="-122"/>
                <a:ea typeface="微软雅黑" pitchFamily="34" charset="-122"/>
              </a:rPr>
              <a:t>trying to focus. Indeed, the researchers found that face-to-face interactions and conversations affect the creative process, and yet a </a:t>
            </a:r>
            <a:r>
              <a:rPr lang="en-US" altLang="zh-CN" sz="5000" dirty="0" err="1">
                <a:latin typeface="微软雅黑" pitchFamily="34" charset="-122"/>
                <a:ea typeface="微软雅黑" pitchFamily="34" charset="-122"/>
              </a:rPr>
              <a:t>coworking</a:t>
            </a:r>
            <a:r>
              <a:rPr lang="en-US" altLang="zh-CN" sz="5000" dirty="0">
                <a:latin typeface="微软雅黑" pitchFamily="34" charset="-122"/>
                <a:ea typeface="微软雅黑" pitchFamily="34" charset="-122"/>
              </a:rPr>
              <a:t> space or a coffee shop provides a certain level of noise while also providing freedom from interruptions. </a:t>
            </a:r>
            <a:endParaRPr lang="zh-CN" altLang="zh-CN" sz="5000" dirty="0">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8DAC2BB2-2EF9-43FF-AA56-427DBE9029B0}"/>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3357460"/>
      </p:ext>
    </p:extLst>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09189" y="396454"/>
            <a:ext cx="20090232" cy="5632311"/>
          </a:xfrm>
          <a:prstGeom prst="rect">
            <a:avLst/>
          </a:prstGeom>
        </p:spPr>
        <p:txBody>
          <a:bodyPr wrap="square">
            <a:spAutoFit/>
          </a:bodyPr>
          <a:lstStyle/>
          <a:p>
            <a:pPr>
              <a:lnSpc>
                <a:spcPct val="150000"/>
              </a:lnSpc>
            </a:pPr>
            <a:r>
              <a:rPr lang="en-US" altLang="zh-CN" sz="4800" dirty="0" smtClean="0">
                <a:latin typeface="微软雅黑" pitchFamily="34" charset="-122"/>
                <a:ea typeface="微软雅黑" pitchFamily="34" charset="-122"/>
              </a:rPr>
              <a:t>(</a:t>
            </a:r>
            <a:r>
              <a:rPr lang="zh-CN" altLang="en-US" sz="4800" dirty="0" smtClean="0">
                <a:latin typeface="微软雅黑" pitchFamily="34" charset="-122"/>
                <a:ea typeface="微软雅黑" pitchFamily="34" charset="-122"/>
              </a:rPr>
              <a:t>　　</a:t>
            </a:r>
            <a:r>
              <a:rPr lang="en-US" altLang="zh-CN" sz="4800" dirty="0" smtClean="0">
                <a:latin typeface="微软雅黑" pitchFamily="34" charset="-122"/>
                <a:ea typeface="微软雅黑" pitchFamily="34" charset="-122"/>
              </a:rPr>
              <a:t>)</a:t>
            </a:r>
            <a:r>
              <a:rPr lang="en-US" altLang="zh-CN" sz="4800" b="1" dirty="0">
                <a:latin typeface="微软雅黑" pitchFamily="34" charset="-122"/>
                <a:ea typeface="微软雅黑" pitchFamily="34" charset="-122"/>
              </a:rPr>
              <a:t> </a:t>
            </a:r>
            <a:r>
              <a:rPr lang="en-US" altLang="zh-CN" sz="4800" b="1" dirty="0" smtClean="0">
                <a:latin typeface="微软雅黑" pitchFamily="34" charset="-122"/>
                <a:ea typeface="微软雅黑" pitchFamily="34" charset="-122"/>
              </a:rPr>
              <a:t>4. Why </a:t>
            </a:r>
            <a:r>
              <a:rPr lang="en-US" altLang="zh-CN" sz="4800" b="1" dirty="0">
                <a:latin typeface="微软雅黑" pitchFamily="34" charset="-122"/>
                <a:ea typeface="微软雅黑" pitchFamily="34" charset="-122"/>
              </a:rPr>
              <a:t>does the interviewer prefer a </a:t>
            </a:r>
            <a:r>
              <a:rPr lang="en-US" altLang="zh-CN" sz="4800" b="1" dirty="0" err="1">
                <a:latin typeface="微软雅黑" pitchFamily="34" charset="-122"/>
                <a:ea typeface="微软雅黑" pitchFamily="34" charset="-122"/>
              </a:rPr>
              <a:t>coworking</a:t>
            </a:r>
            <a:r>
              <a:rPr lang="en-US" altLang="zh-CN" sz="4800" b="1" dirty="0">
                <a:latin typeface="微软雅黑" pitchFamily="34" charset="-122"/>
                <a:ea typeface="微软雅黑" pitchFamily="34" charset="-122"/>
              </a:rPr>
              <a:t> space? </a:t>
            </a:r>
          </a:p>
          <a:p>
            <a:pPr>
              <a:lnSpc>
                <a:spcPct val="150000"/>
              </a:lnSpc>
            </a:pPr>
            <a:r>
              <a:rPr lang="en-US" altLang="zh-CN" sz="4800" dirty="0">
                <a:latin typeface="微软雅黑" pitchFamily="34" charset="-122"/>
                <a:ea typeface="微软雅黑" pitchFamily="34" charset="-122"/>
              </a:rPr>
              <a:t>A. It helps him concentrate. </a:t>
            </a:r>
          </a:p>
          <a:p>
            <a:pPr>
              <a:lnSpc>
                <a:spcPct val="150000"/>
              </a:lnSpc>
            </a:pPr>
            <a:r>
              <a:rPr lang="en-US" altLang="zh-CN" sz="4800" dirty="0">
                <a:latin typeface="微软雅黑" pitchFamily="34" charset="-122"/>
                <a:ea typeface="微软雅黑" pitchFamily="34" charset="-122"/>
              </a:rPr>
              <a:t>B. It blocks out background noise. </a:t>
            </a:r>
          </a:p>
          <a:p>
            <a:pPr>
              <a:lnSpc>
                <a:spcPct val="150000"/>
              </a:lnSpc>
            </a:pPr>
            <a:r>
              <a:rPr lang="en-US" altLang="zh-CN" sz="4800" dirty="0">
                <a:latin typeface="微软雅黑" pitchFamily="34" charset="-122"/>
                <a:ea typeface="微软雅黑" pitchFamily="34" charset="-122"/>
              </a:rPr>
              <a:t>C. It has a pleasant atmosphere. </a:t>
            </a:r>
          </a:p>
          <a:p>
            <a:pPr>
              <a:lnSpc>
                <a:spcPct val="150000"/>
              </a:lnSpc>
            </a:pPr>
            <a:r>
              <a:rPr lang="en-US" altLang="zh-CN" sz="4800" dirty="0">
                <a:latin typeface="微软雅黑" pitchFamily="34" charset="-122"/>
                <a:ea typeface="微软雅黑" pitchFamily="34" charset="-122"/>
              </a:rPr>
              <a:t>D. It encourages face-to-face interactions. </a:t>
            </a:r>
          </a:p>
        </p:txBody>
      </p:sp>
      <p:sp>
        <p:nvSpPr>
          <p:cNvPr id="5" name="矩形 4"/>
          <p:cNvSpPr/>
          <p:nvPr/>
        </p:nvSpPr>
        <p:spPr>
          <a:xfrm>
            <a:off x="2318193" y="252438"/>
            <a:ext cx="922491" cy="1477328"/>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A</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09189" y="5910711"/>
            <a:ext cx="20090232" cy="3285836"/>
          </a:xfrm>
          <a:prstGeom prst="rect">
            <a:avLst/>
          </a:prstGeom>
        </p:spPr>
        <p:txBody>
          <a:bodyPr wrap="square">
            <a:spAutoFit/>
          </a:bodyPr>
          <a:lstStyle/>
          <a:p>
            <a:pPr algn="just">
              <a:lnSpc>
                <a:spcPct val="150000"/>
              </a:lnSpc>
            </a:pPr>
            <a:r>
              <a:rPr lang="en-US" altLang="zh-CN" sz="4800" b="1" dirty="0" smtClean="0">
                <a:solidFill>
                  <a:srgbClr val="CC0000"/>
                </a:solidFill>
                <a:latin typeface="微软雅黑" panose="020B0503020204020204" pitchFamily="34" charset="-122"/>
                <a:ea typeface="微软雅黑" panose="020B0503020204020204" pitchFamily="34" charset="-122"/>
              </a:rPr>
              <a:t>【</a:t>
            </a:r>
            <a:r>
              <a:rPr lang="zh-CN" altLang="en-US" sz="4800" b="1" dirty="0">
                <a:solidFill>
                  <a:srgbClr val="CC0000"/>
                </a:solidFill>
                <a:latin typeface="微软雅黑" panose="020B0503020204020204" pitchFamily="34" charset="-122"/>
                <a:ea typeface="微软雅黑" panose="020B0503020204020204" pitchFamily="34" charset="-122"/>
              </a:rPr>
              <a:t>文章大意</a:t>
            </a:r>
            <a:r>
              <a:rPr lang="en-US" altLang="zh-CN" sz="4800" b="1" dirty="0">
                <a:solidFill>
                  <a:srgbClr val="CC0000"/>
                </a:solidFill>
                <a:latin typeface="微软雅黑" panose="020B0503020204020204" pitchFamily="34" charset="-122"/>
                <a:ea typeface="微软雅黑" panose="020B0503020204020204" pitchFamily="34" charset="-122"/>
              </a:rPr>
              <a:t>】 </a:t>
            </a:r>
            <a:r>
              <a:rPr lang="zh-CN" altLang="en-US" sz="4800" dirty="0">
                <a:solidFill>
                  <a:srgbClr val="CC0000"/>
                </a:solidFill>
                <a:latin typeface="微软雅黑" panose="020B0503020204020204" pitchFamily="34" charset="-122"/>
                <a:ea typeface="微软雅黑" panose="020B0503020204020204" pitchFamily="34" charset="-122"/>
              </a:rPr>
              <a:t>本文是一篇科普议论文。文章指出人们喜欢在相对安静的环境而非开放空间办公</a:t>
            </a:r>
            <a:r>
              <a:rPr lang="en-US" altLang="zh-CN" sz="4800" dirty="0">
                <a:solidFill>
                  <a:srgbClr val="CC0000"/>
                </a:solidFill>
                <a:latin typeface="微软雅黑" panose="020B0503020204020204" pitchFamily="34" charset="-122"/>
                <a:ea typeface="微软雅黑" panose="020B0503020204020204" pitchFamily="34" charset="-122"/>
              </a:rPr>
              <a:t>,</a:t>
            </a:r>
            <a:r>
              <a:rPr lang="zh-CN" altLang="en-US" sz="4800" dirty="0">
                <a:solidFill>
                  <a:srgbClr val="CC0000"/>
                </a:solidFill>
                <a:latin typeface="微软雅黑" panose="020B0503020204020204" pitchFamily="34" charset="-122"/>
                <a:ea typeface="微软雅黑" panose="020B0503020204020204" pitchFamily="34" charset="-122"/>
              </a:rPr>
              <a:t>是因为人们想集中自己的精力做事。文章就此进行了论述并指出合理分贝的背景音有助于发展我们的创造性思维</a:t>
            </a:r>
            <a:r>
              <a:rPr lang="zh-CN" altLang="en-US" sz="4800" dirty="0" smtClean="0">
                <a:solidFill>
                  <a:srgbClr val="CC0000"/>
                </a:solidFill>
                <a:latin typeface="微软雅黑" panose="020B0503020204020204" pitchFamily="34" charset="-122"/>
                <a:ea typeface="微软雅黑" panose="020B0503020204020204" pitchFamily="34" charset="-122"/>
              </a:rPr>
              <a:t>。</a:t>
            </a:r>
            <a:endParaRPr lang="zh-CN" altLang="en-US" sz="4800" dirty="0">
              <a:solidFill>
                <a:srgbClr val="CC0000"/>
              </a:solidFill>
              <a:latin typeface="微软雅黑" panose="020B0503020204020204" pitchFamily="34" charset="-122"/>
              <a:ea typeface="微软雅黑" panose="020B0503020204020204" pitchFamily="34" charset="-122"/>
            </a:endParaRPr>
          </a:p>
        </p:txBody>
      </p:sp>
      <p:sp>
        <p:nvSpPr>
          <p:cNvPr id="2" name="矩形 1"/>
          <p:cNvSpPr/>
          <p:nvPr/>
        </p:nvSpPr>
        <p:spPr>
          <a:xfrm>
            <a:off x="1836528" y="9196546"/>
            <a:ext cx="20090232" cy="3139321"/>
          </a:xfrm>
          <a:prstGeom prst="rect">
            <a:avLst/>
          </a:prstGeom>
        </p:spPr>
        <p:txBody>
          <a:bodyPr wrap="square">
            <a:spAutoFit/>
          </a:bodyPr>
          <a:lstStyle/>
          <a:p>
            <a:pPr algn="just">
              <a:lnSpc>
                <a:spcPct val="150000"/>
              </a:lnSpc>
            </a:pPr>
            <a:r>
              <a:rPr lang="en-US" altLang="zh-CN" sz="4400" b="1" dirty="0">
                <a:solidFill>
                  <a:srgbClr val="CC0000"/>
                </a:solidFill>
                <a:latin typeface="微软雅黑" panose="020B0503020204020204" pitchFamily="34" charset="-122"/>
                <a:ea typeface="微软雅黑" panose="020B0503020204020204" pitchFamily="34" charset="-122"/>
              </a:rPr>
              <a:t>[</a:t>
            </a:r>
            <a:r>
              <a:rPr lang="zh-CN" altLang="en-US" sz="4400" b="1" dirty="0">
                <a:solidFill>
                  <a:srgbClr val="CC0000"/>
                </a:solidFill>
                <a:latin typeface="微软雅黑" panose="020B0503020204020204" pitchFamily="34" charset="-122"/>
                <a:ea typeface="微软雅黑" panose="020B0503020204020204" pitchFamily="34" charset="-122"/>
              </a:rPr>
              <a:t>解析</a:t>
            </a:r>
            <a:r>
              <a:rPr lang="en-US" altLang="zh-CN" sz="4400" b="1" dirty="0">
                <a:solidFill>
                  <a:srgbClr val="CC0000"/>
                </a:solidFill>
                <a:latin typeface="微软雅黑" panose="020B0503020204020204" pitchFamily="34" charset="-122"/>
                <a:ea typeface="微软雅黑" panose="020B0503020204020204" pitchFamily="34" charset="-122"/>
              </a:rPr>
              <a:t>] </a:t>
            </a:r>
            <a:r>
              <a:rPr lang="zh-CN" altLang="en-US" sz="4400" dirty="0">
                <a:solidFill>
                  <a:srgbClr val="CC0000"/>
                </a:solidFill>
                <a:latin typeface="微软雅黑" panose="020B0503020204020204" pitchFamily="34" charset="-122"/>
                <a:ea typeface="微软雅黑" panose="020B0503020204020204" pitchFamily="34" charset="-122"/>
              </a:rPr>
              <a:t>细节理解题。根据第一段中“</a:t>
            </a:r>
            <a:r>
              <a:rPr lang="en-US" altLang="zh-CN" sz="4400" dirty="0">
                <a:solidFill>
                  <a:srgbClr val="CC0000"/>
                </a:solidFill>
                <a:latin typeface="微软雅黑" panose="020B0503020204020204" pitchFamily="34" charset="-122"/>
                <a:ea typeface="微软雅黑" panose="020B0503020204020204" pitchFamily="34" charset="-122"/>
              </a:rPr>
              <a:t>That's why I have a membership at the </a:t>
            </a:r>
            <a:r>
              <a:rPr lang="en-US" altLang="zh-CN" sz="4400" dirty="0" err="1">
                <a:solidFill>
                  <a:srgbClr val="CC0000"/>
                </a:solidFill>
                <a:latin typeface="微软雅黑" panose="020B0503020204020204" pitchFamily="34" charset="-122"/>
                <a:ea typeface="微软雅黑" panose="020B0503020204020204" pitchFamily="34" charset="-122"/>
              </a:rPr>
              <a:t>coworking</a:t>
            </a:r>
            <a:r>
              <a:rPr lang="en-US" altLang="zh-CN" sz="4400" dirty="0">
                <a:solidFill>
                  <a:srgbClr val="CC0000"/>
                </a:solidFill>
                <a:latin typeface="微软雅黑" panose="020B0503020204020204" pitchFamily="34" charset="-122"/>
                <a:ea typeface="微软雅黑" panose="020B0503020204020204" pitchFamily="34" charset="-122"/>
              </a:rPr>
              <a:t> space across the street—so I can focus.”</a:t>
            </a:r>
            <a:r>
              <a:rPr lang="zh-CN" altLang="en-US" sz="4400" dirty="0">
                <a:solidFill>
                  <a:srgbClr val="CC0000"/>
                </a:solidFill>
                <a:latin typeface="微软雅黑" panose="020B0503020204020204" pitchFamily="34" charset="-122"/>
                <a:ea typeface="微软雅黑" panose="020B0503020204020204" pitchFamily="34" charset="-122"/>
              </a:rPr>
              <a:t>可知</a:t>
            </a:r>
            <a:r>
              <a:rPr lang="en-US" altLang="zh-CN" sz="4400" dirty="0">
                <a:solidFill>
                  <a:srgbClr val="CC0000"/>
                </a:solidFill>
                <a:latin typeface="微软雅黑" panose="020B0503020204020204" pitchFamily="34" charset="-122"/>
                <a:ea typeface="微软雅黑" panose="020B0503020204020204" pitchFamily="34" charset="-122"/>
              </a:rPr>
              <a:t>,</a:t>
            </a:r>
            <a:r>
              <a:rPr lang="zh-CN" altLang="en-US" sz="4400" dirty="0">
                <a:solidFill>
                  <a:srgbClr val="CC0000"/>
                </a:solidFill>
                <a:latin typeface="微软雅黑" panose="020B0503020204020204" pitchFamily="34" charset="-122"/>
                <a:ea typeface="微软雅黑" panose="020B0503020204020204" pitchFamily="34" charset="-122"/>
              </a:rPr>
              <a:t>采访者喜欢去共同办公空间是因为在那里他能集中精力做事。故选</a:t>
            </a:r>
            <a:r>
              <a:rPr lang="en-US" altLang="zh-CN" sz="4400" dirty="0">
                <a:solidFill>
                  <a:srgbClr val="CC0000"/>
                </a:solidFill>
                <a:latin typeface="微软雅黑" panose="020B0503020204020204" pitchFamily="34" charset="-122"/>
                <a:ea typeface="微软雅黑" panose="020B0503020204020204" pitchFamily="34" charset="-122"/>
              </a:rPr>
              <a:t>A</a:t>
            </a:r>
            <a:r>
              <a:rPr lang="zh-CN" altLang="en-US" sz="44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41344449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7E26101-1297-4E1A-B61D-0EA75D03A0CD}"/>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考情分析</a:t>
            </a:r>
          </a:p>
        </p:txBody>
      </p:sp>
      <p:graphicFrame>
        <p:nvGraphicFramePr>
          <p:cNvPr id="4" name="表格 3"/>
          <p:cNvGraphicFramePr>
            <a:graphicFrameLocks noGrp="1"/>
          </p:cNvGraphicFramePr>
          <p:nvPr>
            <p:extLst>
              <p:ext uri="{D42A27DB-BD31-4B8C-83A1-F6EECF244321}">
                <p14:modId xmlns:p14="http://schemas.microsoft.com/office/powerpoint/2010/main" val="1794004890"/>
              </p:ext>
            </p:extLst>
          </p:nvPr>
        </p:nvGraphicFramePr>
        <p:xfrm>
          <a:off x="1512492" y="1652333"/>
          <a:ext cx="21388387" cy="9329297"/>
        </p:xfrm>
        <a:graphic>
          <a:graphicData uri="http://schemas.openxmlformats.org/drawingml/2006/table">
            <a:tbl>
              <a:tblPr firstRow="1" firstCol="1" bandRow="1">
                <a:tableStyleId>{5940675A-B579-460E-94D1-54222C63F5DA}</a:tableStyleId>
              </a:tblPr>
              <a:tblGrid>
                <a:gridCol w="2701306">
                  <a:extLst>
                    <a:ext uri="{9D8B030D-6E8A-4147-A177-3AD203B41FA5}">
                      <a16:colId xmlns:a16="http://schemas.microsoft.com/office/drawing/2014/main" val="20000"/>
                    </a:ext>
                  </a:extLst>
                </a:gridCol>
                <a:gridCol w="3491382">
                  <a:extLst>
                    <a:ext uri="{9D8B030D-6E8A-4147-A177-3AD203B41FA5}">
                      <a16:colId xmlns:a16="http://schemas.microsoft.com/office/drawing/2014/main" val="20001"/>
                    </a:ext>
                  </a:extLst>
                </a:gridCol>
                <a:gridCol w="1693194">
                  <a:extLst>
                    <a:ext uri="{9D8B030D-6E8A-4147-A177-3AD203B41FA5}">
                      <a16:colId xmlns:a16="http://schemas.microsoft.com/office/drawing/2014/main" val="20002"/>
                    </a:ext>
                  </a:extLst>
                </a:gridCol>
                <a:gridCol w="5867646">
                  <a:extLst>
                    <a:ext uri="{9D8B030D-6E8A-4147-A177-3AD203B41FA5}">
                      <a16:colId xmlns:a16="http://schemas.microsoft.com/office/drawing/2014/main" val="20003"/>
                    </a:ext>
                  </a:extLst>
                </a:gridCol>
                <a:gridCol w="7634859">
                  <a:extLst>
                    <a:ext uri="{9D8B030D-6E8A-4147-A177-3AD203B41FA5}">
                      <a16:colId xmlns:a16="http://schemas.microsoft.com/office/drawing/2014/main" val="20004"/>
                    </a:ext>
                  </a:extLst>
                </a:gridCol>
              </a:tblGrid>
              <a:tr h="1130171">
                <a:tc gridSpan="5">
                  <a:txBody>
                    <a:bodyPr/>
                    <a:lstStyle/>
                    <a:p>
                      <a:pPr marL="0" algn="ctr" defTabSz="2118995" rtl="0" eaLnBrk="1" latinLnBrk="0" hangingPunct="1">
                        <a:lnSpc>
                          <a:spcPct val="130000"/>
                        </a:lnSpc>
                        <a:spcAft>
                          <a:spcPts val="0"/>
                        </a:spcAft>
                      </a:pPr>
                      <a:r>
                        <a:rPr lang="zh-CN" sz="5000" b="1" i="1" kern="1200" dirty="0">
                          <a:solidFill>
                            <a:schemeClr val="tx1"/>
                          </a:solidFill>
                          <a:effectLst/>
                          <a:latin typeface="微软雅黑" pitchFamily="34" charset="-122"/>
                          <a:ea typeface="微软雅黑" pitchFamily="34" charset="-122"/>
                          <a:cs typeface="+mn-cs"/>
                        </a:rPr>
                        <a:t>命题透视</a:t>
                      </a:r>
                    </a:p>
                  </a:txBody>
                  <a:tcPr marL="0" marR="0" marT="0" marB="0" anchor="ctr">
                    <a:solidFill>
                      <a:schemeClr val="accent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130171">
                <a:tc gridSpan="5">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表一</a:t>
                      </a:r>
                      <a:r>
                        <a:rPr lang="en-US" sz="5000" b="1" kern="1200" dirty="0">
                          <a:solidFill>
                            <a:schemeClr val="tx1"/>
                          </a:solidFill>
                          <a:effectLst/>
                          <a:latin typeface="微软雅黑" pitchFamily="34" charset="-122"/>
                          <a:ea typeface="微软雅黑" pitchFamily="34" charset="-122"/>
                          <a:cs typeface="+mn-cs"/>
                        </a:rPr>
                        <a:t>:2021</a:t>
                      </a:r>
                      <a:r>
                        <a:rPr lang="zh-CN" sz="5000" b="1" kern="1200" dirty="0">
                          <a:solidFill>
                            <a:schemeClr val="tx1"/>
                          </a:solidFill>
                          <a:effectLst/>
                          <a:latin typeface="微软雅黑" pitchFamily="34" charset="-122"/>
                          <a:ea typeface="微软雅黑" pitchFamily="34" charset="-122"/>
                          <a:cs typeface="+mn-cs"/>
                        </a:rPr>
                        <a:t>年</a:t>
                      </a:r>
                      <a:r>
                        <a:rPr lang="zh-CN" sz="5000" b="1" kern="1200" dirty="0" smtClean="0">
                          <a:solidFill>
                            <a:schemeClr val="tx1"/>
                          </a:solidFill>
                          <a:effectLst/>
                          <a:latin typeface="微软雅黑" pitchFamily="34" charset="-122"/>
                          <a:ea typeface="微软雅黑" pitchFamily="34" charset="-122"/>
                          <a:cs typeface="+mn-cs"/>
                        </a:rPr>
                        <a:t>高考阅读</a:t>
                      </a:r>
                      <a:r>
                        <a:rPr lang="zh-CN" sz="5000" b="1" kern="1200" dirty="0">
                          <a:solidFill>
                            <a:schemeClr val="tx1"/>
                          </a:solidFill>
                          <a:effectLst/>
                          <a:latin typeface="微软雅黑" pitchFamily="34" charset="-122"/>
                          <a:ea typeface="微软雅黑" pitchFamily="34" charset="-122"/>
                          <a:cs typeface="+mn-cs"/>
                        </a:rPr>
                        <a:t>理解试题分析表</a:t>
                      </a:r>
                    </a:p>
                  </a:txBody>
                  <a:tcPr marL="0" marR="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130171">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卷别</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体裁</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词数</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主题</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选材特点</a:t>
                      </a:r>
                    </a:p>
                  </a:txBody>
                  <a:tcPr marL="0" marR="0" marT="0" marB="0" anchor="ctr"/>
                </a:tc>
                <a:extLst>
                  <a:ext uri="{0D108BD9-81ED-4DB2-BD59-A6C34878D82A}">
                    <a16:rowId xmlns:a16="http://schemas.microsoft.com/office/drawing/2014/main" val="10002"/>
                  </a:ext>
                </a:extLst>
              </a:tr>
              <a:tr h="2385200">
                <a:tc rowSpan="4">
                  <a:txBody>
                    <a:bodyPr/>
                    <a:lstStyle/>
                    <a:p>
                      <a:pPr algn="ctr">
                        <a:lnSpc>
                          <a:spcPct val="130000"/>
                        </a:lnSpc>
                        <a:spcAft>
                          <a:spcPts val="0"/>
                        </a:spcAft>
                      </a:pPr>
                      <a:r>
                        <a:rPr lang="zh-CN" sz="5000" dirty="0">
                          <a:effectLst/>
                          <a:latin typeface="微软雅黑" pitchFamily="34" charset="-122"/>
                          <a:ea typeface="微软雅黑" pitchFamily="34" charset="-122"/>
                        </a:rPr>
                        <a:t>全国甲卷</a:t>
                      </a:r>
                      <a:endParaRPr lang="zh-CN" sz="5000" dirty="0">
                        <a:solidFill>
                          <a:srgbClr val="000000"/>
                        </a:solidFill>
                        <a:effectLst/>
                        <a:latin typeface="微软雅黑" pitchFamily="34" charset="-122"/>
                        <a:ea typeface="微软雅黑" pitchFamily="34" charset="-122"/>
                        <a:cs typeface="Times New Roman"/>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A</a:t>
                      </a:r>
                      <a:r>
                        <a:rPr lang="zh-CN" sz="5000" kern="1200" dirty="0" smtClean="0">
                          <a:solidFill>
                            <a:schemeClr val="tx1"/>
                          </a:solidFill>
                          <a:effectLst/>
                          <a:latin typeface="微软雅黑" pitchFamily="34" charset="-122"/>
                          <a:ea typeface="微软雅黑" pitchFamily="34" charset="-122"/>
                          <a:cs typeface="+mn-cs"/>
                        </a:rPr>
                        <a:t>应用文</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227</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l"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摄影师奖项和获奖者及其作品</a:t>
                      </a:r>
                    </a:p>
                  </a:txBody>
                  <a:tcPr marL="64733" marR="64733" marT="0" marB="0" anchor="ctr"/>
                </a:tc>
                <a:tc rowSpan="4">
                  <a:txBody>
                    <a:bodyPr/>
                    <a:lstStyle/>
                    <a:p>
                      <a:pPr marL="0" algn="just" defTabSz="2118995" rtl="0" eaLnBrk="1" latinLnBrk="0" hangingPunct="1">
                        <a:lnSpc>
                          <a:spcPct val="130000"/>
                        </a:lnSpc>
                        <a:spcAft>
                          <a:spcPts val="0"/>
                        </a:spcAft>
                      </a:pPr>
                      <a:r>
                        <a:rPr lang="en-US" sz="5000" kern="1200" baseline="0" dirty="0">
                          <a:solidFill>
                            <a:schemeClr val="tx1"/>
                          </a:solidFill>
                          <a:effectLst/>
                          <a:latin typeface="微软雅黑" pitchFamily="34" charset="-122"/>
                          <a:ea typeface="微软雅黑" pitchFamily="34" charset="-122"/>
                          <a:cs typeface="+mn-cs"/>
                        </a:rPr>
                        <a:t> </a:t>
                      </a:r>
                      <a:r>
                        <a:rPr lang="en-US" sz="5000" kern="1200" baseline="0" dirty="0" smtClean="0">
                          <a:solidFill>
                            <a:schemeClr val="tx1"/>
                          </a:solidFill>
                          <a:effectLst/>
                          <a:latin typeface="微软雅黑" pitchFamily="34" charset="-122"/>
                          <a:ea typeface="微软雅黑" pitchFamily="34" charset="-122"/>
                          <a:cs typeface="+mn-cs"/>
                        </a:rPr>
                        <a:t>   </a:t>
                      </a:r>
                      <a:r>
                        <a:rPr lang="en-US" altLang="zh-CN" sz="5000" kern="1200" dirty="0" smtClean="0">
                          <a:solidFill>
                            <a:schemeClr val="tx1"/>
                          </a:solidFill>
                          <a:effectLst/>
                          <a:latin typeface="微软雅黑" pitchFamily="34" charset="-122"/>
                          <a:ea typeface="微软雅黑" pitchFamily="34" charset="-122"/>
                          <a:cs typeface="+mn-cs"/>
                        </a:rPr>
                        <a:t> (3) </a:t>
                      </a:r>
                      <a:r>
                        <a:rPr lang="zh-CN" altLang="zh-CN" sz="5000" kern="1200" dirty="0" smtClean="0">
                          <a:solidFill>
                            <a:schemeClr val="tx1"/>
                          </a:solidFill>
                          <a:effectLst/>
                          <a:latin typeface="微软雅黑" pitchFamily="34" charset="-122"/>
                          <a:ea typeface="微软雅黑" pitchFamily="34" charset="-122"/>
                          <a:cs typeface="+mn-cs"/>
                        </a:rPr>
                        <a:t>对词汇的要求越来越高</a:t>
                      </a:r>
                      <a:r>
                        <a:rPr lang="en-US" altLang="zh-CN" sz="5000" kern="1200" dirty="0" smtClean="0">
                          <a:solidFill>
                            <a:schemeClr val="tx1"/>
                          </a:solidFill>
                          <a:effectLst/>
                          <a:latin typeface="微软雅黑" pitchFamily="34" charset="-122"/>
                          <a:ea typeface="微软雅黑" pitchFamily="34" charset="-122"/>
                          <a:cs typeface="+mn-cs"/>
                        </a:rPr>
                        <a:t>, </a:t>
                      </a:r>
                      <a:r>
                        <a:rPr lang="zh-CN" altLang="zh-CN" sz="5000" kern="1200" dirty="0" smtClean="0">
                          <a:solidFill>
                            <a:schemeClr val="tx1"/>
                          </a:solidFill>
                          <a:effectLst/>
                          <a:latin typeface="微软雅黑" pitchFamily="34" charset="-122"/>
                          <a:ea typeface="微软雅黑" pitchFamily="34" charset="-122"/>
                          <a:cs typeface="+mn-cs"/>
                        </a:rPr>
                        <a:t>对课标词汇的变形词的考察增多</a:t>
                      </a:r>
                      <a:r>
                        <a:rPr lang="en-US" altLang="zh-CN" sz="5000" kern="1200" dirty="0" smtClean="0">
                          <a:solidFill>
                            <a:schemeClr val="tx1"/>
                          </a:solidFill>
                          <a:effectLst/>
                          <a:latin typeface="微软雅黑" pitchFamily="34" charset="-122"/>
                          <a:ea typeface="微软雅黑" pitchFamily="34" charset="-122"/>
                          <a:cs typeface="+mn-cs"/>
                        </a:rPr>
                        <a:t>;</a:t>
                      </a:r>
                      <a:endParaRPr lang="zh-CN" sz="5000" kern="1200" dirty="0">
                        <a:solidFill>
                          <a:schemeClr val="tx1"/>
                        </a:solidFill>
                        <a:effectLst/>
                        <a:latin typeface="微软雅黑" pitchFamily="34" charset="-122"/>
                        <a:ea typeface="微软雅黑" pitchFamily="34" charset="-122"/>
                        <a:cs typeface="+mn-cs"/>
                      </a:endParaRPr>
                    </a:p>
                  </a:txBody>
                  <a:tcPr marL="64733" marR="64733" marT="0" marB="0" anchor="ctr"/>
                </a:tc>
                <a:extLst>
                  <a:ext uri="{0D108BD9-81ED-4DB2-BD59-A6C34878D82A}">
                    <a16:rowId xmlns:a16="http://schemas.microsoft.com/office/drawing/2014/main" val="10003"/>
                  </a:ext>
                </a:extLst>
              </a:tr>
              <a:tr h="1267263">
                <a:tc vMerge="1">
                  <a:txBody>
                    <a:bodyPr/>
                    <a:lstStyle/>
                    <a:p>
                      <a:endParaRPr lang="zh-CN" altLang="en-US"/>
                    </a:p>
                  </a:txBody>
                  <a:tcP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 </a:t>
                      </a:r>
                      <a:r>
                        <a:rPr lang="en-US" sz="5000" kern="1200" dirty="0" smtClean="0">
                          <a:solidFill>
                            <a:schemeClr val="tx1"/>
                          </a:solidFill>
                          <a:effectLst/>
                          <a:latin typeface="微软雅黑" pitchFamily="34" charset="-122"/>
                          <a:ea typeface="微软雅黑" pitchFamily="34" charset="-122"/>
                          <a:cs typeface="+mn-cs"/>
                        </a:rPr>
                        <a:t>B</a:t>
                      </a:r>
                      <a:r>
                        <a:rPr lang="zh-CN" sz="5000" kern="1200" dirty="0" smtClean="0">
                          <a:solidFill>
                            <a:schemeClr val="tx1"/>
                          </a:solidFill>
                          <a:effectLst/>
                          <a:latin typeface="微软雅黑" pitchFamily="34" charset="-122"/>
                          <a:ea typeface="微软雅黑" pitchFamily="34" charset="-122"/>
                          <a:cs typeface="+mn-cs"/>
                        </a:rPr>
                        <a:t>新闻</a:t>
                      </a:r>
                      <a:r>
                        <a:rPr lang="zh-CN" sz="5000" kern="1200" dirty="0">
                          <a:solidFill>
                            <a:schemeClr val="tx1"/>
                          </a:solidFill>
                          <a:effectLst/>
                          <a:latin typeface="微软雅黑" pitchFamily="34" charset="-122"/>
                          <a:ea typeface="微软雅黑" pitchFamily="34" charset="-122"/>
                          <a:cs typeface="+mn-cs"/>
                        </a:rPr>
                        <a:t>报道</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242</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保护区的黑犀牛现状</a:t>
                      </a:r>
                    </a:p>
                  </a:txBody>
                  <a:tcPr marL="64733" marR="64733" marT="0" marB="0" anchor="ctr"/>
                </a:tc>
                <a:tc vMerge="1">
                  <a:txBody>
                    <a:bodyPr/>
                    <a:lstStyle/>
                    <a:p>
                      <a:endParaRPr lang="zh-CN" altLang="en-US"/>
                    </a:p>
                  </a:txBody>
                  <a:tcPr/>
                </a:tc>
                <a:extLst>
                  <a:ext uri="{0D108BD9-81ED-4DB2-BD59-A6C34878D82A}">
                    <a16:rowId xmlns:a16="http://schemas.microsoft.com/office/drawing/2014/main" val="10004"/>
                  </a:ext>
                </a:extLst>
              </a:tr>
              <a:tr h="1130171">
                <a:tc vMerge="1">
                  <a:txBody>
                    <a:bodyPr/>
                    <a:lstStyle/>
                    <a:p>
                      <a:endParaRPr lang="zh-CN" altLang="en-US"/>
                    </a:p>
                  </a:txBody>
                  <a:tcP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C</a:t>
                      </a:r>
                      <a:r>
                        <a:rPr lang="zh-CN" sz="5000" kern="1200" dirty="0">
                          <a:solidFill>
                            <a:schemeClr val="tx1"/>
                          </a:solidFill>
                          <a:effectLst/>
                          <a:latin typeface="微软雅黑" pitchFamily="34" charset="-122"/>
                          <a:ea typeface="微软雅黑" pitchFamily="34" charset="-122"/>
                          <a:cs typeface="+mn-cs"/>
                        </a:rPr>
                        <a:t>记叙文</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277</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l"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儿童的归属感</a:t>
                      </a:r>
                    </a:p>
                  </a:txBody>
                  <a:tcPr marL="64733" marR="64733" marT="0" marB="0" anchor="ctr"/>
                </a:tc>
                <a:tc vMerge="1">
                  <a:txBody>
                    <a:bodyPr/>
                    <a:lstStyle/>
                    <a:p>
                      <a:endParaRPr lang="zh-CN" altLang="en-US"/>
                    </a:p>
                  </a:txBody>
                  <a:tcPr/>
                </a:tc>
                <a:extLst>
                  <a:ext uri="{0D108BD9-81ED-4DB2-BD59-A6C34878D82A}">
                    <a16:rowId xmlns:a16="http://schemas.microsoft.com/office/drawing/2014/main" val="10005"/>
                  </a:ext>
                </a:extLst>
              </a:tr>
              <a:tr h="1156150">
                <a:tc vMerge="1">
                  <a:txBody>
                    <a:bodyPr/>
                    <a:lstStyle/>
                    <a:p>
                      <a:endParaRPr lang="zh-CN" altLang="en-US"/>
                    </a:p>
                  </a:txBody>
                  <a:tcP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D</a:t>
                      </a:r>
                      <a:r>
                        <a:rPr lang="zh-CN" sz="5000" kern="1200" dirty="0">
                          <a:solidFill>
                            <a:schemeClr val="tx1"/>
                          </a:solidFill>
                          <a:effectLst/>
                          <a:latin typeface="微软雅黑" pitchFamily="34" charset="-122"/>
                          <a:ea typeface="微软雅黑" pitchFamily="34" charset="-122"/>
                          <a:cs typeface="+mn-cs"/>
                        </a:rPr>
                        <a:t>议论文</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280</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l"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谁是天才</a:t>
                      </a:r>
                      <a:r>
                        <a:rPr lang="en-US" sz="5000" kern="1200" dirty="0">
                          <a:solidFill>
                            <a:schemeClr val="tx1"/>
                          </a:solidFill>
                          <a:effectLst/>
                          <a:latin typeface="微软雅黑" pitchFamily="34" charset="-122"/>
                          <a:ea typeface="微软雅黑" pitchFamily="34" charset="-122"/>
                          <a:cs typeface="+mn-cs"/>
                        </a:rPr>
                        <a:t>?</a:t>
                      </a:r>
                      <a:endParaRPr lang="zh-CN" sz="5000" kern="1200" dirty="0">
                        <a:solidFill>
                          <a:schemeClr val="tx1"/>
                        </a:solidFill>
                        <a:effectLst/>
                        <a:latin typeface="微软雅黑" pitchFamily="34" charset="-122"/>
                        <a:ea typeface="微软雅黑" pitchFamily="34" charset="-122"/>
                        <a:cs typeface="+mn-cs"/>
                      </a:endParaRPr>
                    </a:p>
                  </a:txBody>
                  <a:tcPr marL="64733" marR="64733" marT="0" marB="0" anchor="ctr"/>
                </a:tc>
                <a:tc vMerge="1">
                  <a:txBody>
                    <a:bodyPr/>
                    <a:lstStyle/>
                    <a:p>
                      <a:endParaRPr lang="zh-CN" altLang="en-US"/>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36642243"/>
      </p:ext>
    </p:extLst>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36528" y="656025"/>
            <a:ext cx="20090232" cy="4708981"/>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zh-CN"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a:latin typeface="微软雅黑" pitchFamily="34" charset="-122"/>
                <a:ea typeface="微软雅黑" pitchFamily="34" charset="-122"/>
              </a:rPr>
              <a:t> 5. Which level of background noise may promote creative thinking ability? </a:t>
            </a:r>
          </a:p>
          <a:p>
            <a:pPr algn="just">
              <a:lnSpc>
                <a:spcPct val="150000"/>
              </a:lnSpc>
            </a:pPr>
            <a:r>
              <a:rPr lang="en-US" altLang="zh-CN" sz="5000" dirty="0">
                <a:latin typeface="微软雅黑" pitchFamily="34" charset="-122"/>
                <a:ea typeface="微软雅黑" pitchFamily="34" charset="-122"/>
              </a:rPr>
              <a:t>A. Total silence. </a:t>
            </a:r>
            <a:r>
              <a:rPr lang="en-US" altLang="zh-CN" sz="5000" dirty="0" smtClean="0">
                <a:latin typeface="微软雅黑" pitchFamily="34" charset="-122"/>
                <a:ea typeface="微软雅黑" pitchFamily="34" charset="-122"/>
              </a:rPr>
              <a:t>			B</a:t>
            </a:r>
            <a:r>
              <a:rPr lang="en-US" altLang="zh-CN" sz="5000" dirty="0">
                <a:latin typeface="微软雅黑" pitchFamily="34" charset="-122"/>
                <a:ea typeface="微软雅黑" pitchFamily="34" charset="-122"/>
              </a:rPr>
              <a:t>. 50 decibels. </a:t>
            </a:r>
          </a:p>
          <a:p>
            <a:pPr algn="just">
              <a:lnSpc>
                <a:spcPct val="150000"/>
              </a:lnSpc>
            </a:pPr>
            <a:r>
              <a:rPr lang="en-US" altLang="zh-CN" sz="5000" dirty="0">
                <a:latin typeface="微软雅黑" pitchFamily="34" charset="-122"/>
                <a:ea typeface="微软雅黑" pitchFamily="34" charset="-122"/>
              </a:rPr>
              <a:t>C. 70 decibels. </a:t>
            </a:r>
            <a:r>
              <a:rPr lang="en-US" altLang="zh-CN" sz="5000" dirty="0" smtClean="0">
                <a:latin typeface="微软雅黑" pitchFamily="34" charset="-122"/>
                <a:ea typeface="微软雅黑" pitchFamily="34" charset="-122"/>
              </a:rPr>
              <a:t>			D</a:t>
            </a:r>
            <a:r>
              <a:rPr lang="en-US" altLang="zh-CN" sz="5000" dirty="0">
                <a:latin typeface="微软雅黑" pitchFamily="34" charset="-122"/>
                <a:ea typeface="微软雅黑" pitchFamily="34" charset="-122"/>
              </a:rPr>
              <a:t>. 85 decibels. </a:t>
            </a:r>
          </a:p>
        </p:txBody>
      </p:sp>
      <p:sp>
        <p:nvSpPr>
          <p:cNvPr id="5" name="矩形 4"/>
          <p:cNvSpPr/>
          <p:nvPr/>
        </p:nvSpPr>
        <p:spPr>
          <a:xfrm>
            <a:off x="2534217" y="540470"/>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C</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36528" y="5365006"/>
            <a:ext cx="20090232" cy="7017306"/>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理解题。根据第三段中“</a:t>
            </a:r>
            <a:r>
              <a:rPr lang="en-US" altLang="zh-CN" sz="5000" dirty="0">
                <a:solidFill>
                  <a:srgbClr val="CC0000"/>
                </a:solidFill>
                <a:latin typeface="微软雅黑" panose="020B0503020204020204" pitchFamily="34" charset="-122"/>
                <a:ea typeface="微软雅黑" panose="020B0503020204020204" pitchFamily="34" charset="-122"/>
              </a:rPr>
              <a:t>But since the results at 70 decibels were significant, the study also suggests that the right level of background noise—not too loud and not total silence—may actually improve </a:t>
            </a:r>
            <a:r>
              <a:rPr lang="en-US" altLang="zh-CN" sz="5000" dirty="0" smtClean="0">
                <a:solidFill>
                  <a:srgbClr val="CC0000"/>
                </a:solidFill>
                <a:latin typeface="微软雅黑" panose="020B0503020204020204" pitchFamily="34" charset="-122"/>
                <a:ea typeface="微软雅黑" panose="020B0503020204020204" pitchFamily="34" charset="-122"/>
              </a:rPr>
              <a:t>one's </a:t>
            </a:r>
            <a:r>
              <a:rPr lang="en-US" altLang="zh-CN" sz="5000" dirty="0">
                <a:solidFill>
                  <a:srgbClr val="CC0000"/>
                </a:solidFill>
                <a:latin typeface="微软雅黑" panose="020B0503020204020204" pitchFamily="34" charset="-122"/>
                <a:ea typeface="微软雅黑" panose="020B0503020204020204" pitchFamily="34" charset="-122"/>
              </a:rPr>
              <a:t>creative thinking ability.”</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,70</a:t>
            </a:r>
            <a:r>
              <a:rPr lang="zh-CN" altLang="en-US" sz="5000" dirty="0">
                <a:solidFill>
                  <a:srgbClr val="CC0000"/>
                </a:solidFill>
                <a:latin typeface="微软雅黑" panose="020B0503020204020204" pitchFamily="34" charset="-122"/>
                <a:ea typeface="微软雅黑" panose="020B0503020204020204" pitchFamily="34" charset="-122"/>
              </a:rPr>
              <a:t>分贝的背景音不是太吵也不是完全安静</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有助于提高人们的创造性思维能力。故选</a:t>
            </a:r>
            <a:r>
              <a:rPr lang="en-US" altLang="zh-CN" sz="5000" dirty="0">
                <a:solidFill>
                  <a:srgbClr val="CC0000"/>
                </a:solidFill>
                <a:latin typeface="微软雅黑" panose="020B0503020204020204" pitchFamily="34" charset="-122"/>
                <a:ea typeface="微软雅黑" panose="020B0503020204020204" pitchFamily="34" charset="-122"/>
              </a:rPr>
              <a:t>C</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20147060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36528" y="396454"/>
            <a:ext cx="20090232" cy="6881307"/>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zh-CN"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a:latin typeface="微软雅黑" pitchFamily="34" charset="-122"/>
                <a:ea typeface="微软雅黑" pitchFamily="34" charset="-122"/>
              </a:rPr>
              <a:t> 6. What makes an open office unwelcome to many people?</a:t>
            </a:r>
          </a:p>
          <a:p>
            <a:pPr algn="just">
              <a:lnSpc>
                <a:spcPct val="150000"/>
              </a:lnSpc>
            </a:pPr>
            <a:r>
              <a:rPr lang="en-US" altLang="zh-CN" sz="5000" dirty="0">
                <a:latin typeface="微软雅黑" pitchFamily="34" charset="-122"/>
                <a:ea typeface="微软雅黑" pitchFamily="34" charset="-122"/>
              </a:rPr>
              <a:t>A. Personal privacy unprotected. </a:t>
            </a:r>
          </a:p>
          <a:p>
            <a:pPr algn="just">
              <a:lnSpc>
                <a:spcPct val="150000"/>
              </a:lnSpc>
            </a:pPr>
            <a:r>
              <a:rPr lang="en-US" altLang="zh-CN" sz="5000" dirty="0">
                <a:latin typeface="微软雅黑" pitchFamily="34" charset="-122"/>
                <a:ea typeface="微软雅黑" pitchFamily="34" charset="-122"/>
              </a:rPr>
              <a:t>B. Limited working space. </a:t>
            </a:r>
          </a:p>
          <a:p>
            <a:pPr algn="just">
              <a:lnSpc>
                <a:spcPct val="150000"/>
              </a:lnSpc>
            </a:pPr>
            <a:r>
              <a:rPr lang="en-US" altLang="zh-CN" sz="5000" dirty="0">
                <a:latin typeface="微软雅黑" pitchFamily="34" charset="-122"/>
                <a:ea typeface="微软雅黑" pitchFamily="34" charset="-122"/>
              </a:rPr>
              <a:t>C. Restrictions on group discussion. </a:t>
            </a:r>
          </a:p>
          <a:p>
            <a:pPr algn="just">
              <a:lnSpc>
                <a:spcPct val="150000"/>
              </a:lnSpc>
            </a:pPr>
            <a:r>
              <a:rPr lang="en-US" altLang="zh-CN" sz="5000" dirty="0">
                <a:latin typeface="微软雅黑" pitchFamily="34" charset="-122"/>
                <a:ea typeface="微软雅黑" pitchFamily="34" charset="-122"/>
              </a:rPr>
              <a:t>D. Constant interruptions. </a:t>
            </a:r>
          </a:p>
        </p:txBody>
      </p:sp>
      <p:sp>
        <p:nvSpPr>
          <p:cNvPr id="5" name="矩形 4"/>
          <p:cNvSpPr/>
          <p:nvPr/>
        </p:nvSpPr>
        <p:spPr>
          <a:xfrm>
            <a:off x="2462209" y="252438"/>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D</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36528" y="7244395"/>
            <a:ext cx="20090232" cy="5863144"/>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理解题。根据最后一段中“</a:t>
            </a:r>
            <a:r>
              <a:rPr lang="en-US" altLang="zh-CN" sz="5000" dirty="0">
                <a:solidFill>
                  <a:srgbClr val="CC0000"/>
                </a:solidFill>
                <a:latin typeface="微软雅黑" panose="020B0503020204020204" pitchFamily="34" charset="-122"/>
                <a:ea typeface="微软雅黑" panose="020B0503020204020204" pitchFamily="34" charset="-122"/>
              </a:rPr>
              <a:t>The problem may be that, in our offices, we </a:t>
            </a:r>
            <a:r>
              <a:rPr lang="en-US" altLang="zh-CN" sz="5000" dirty="0" smtClean="0">
                <a:solidFill>
                  <a:srgbClr val="CC0000"/>
                </a:solidFill>
                <a:latin typeface="微软雅黑" panose="020B0503020204020204" pitchFamily="34" charset="-122"/>
                <a:ea typeface="微软雅黑" panose="020B0503020204020204" pitchFamily="34" charset="-122"/>
              </a:rPr>
              <a:t>can't </a:t>
            </a:r>
            <a:r>
              <a:rPr lang="en-US" altLang="zh-CN" sz="5000" dirty="0">
                <a:solidFill>
                  <a:srgbClr val="CC0000"/>
                </a:solidFill>
                <a:latin typeface="微软雅黑" panose="020B0503020204020204" pitchFamily="34" charset="-122"/>
                <a:ea typeface="微软雅黑" panose="020B0503020204020204" pitchFamily="34" charset="-122"/>
              </a:rPr>
              <a:t>stop ourselves from getting drawn into </a:t>
            </a:r>
            <a:r>
              <a:rPr lang="en-US" altLang="zh-CN" sz="5000" dirty="0" smtClean="0">
                <a:solidFill>
                  <a:srgbClr val="CC0000"/>
                </a:solidFill>
                <a:latin typeface="微软雅黑" panose="020B0503020204020204" pitchFamily="34" charset="-122"/>
                <a:ea typeface="微软雅黑" panose="020B0503020204020204" pitchFamily="34" charset="-122"/>
              </a:rPr>
              <a:t>others' </a:t>
            </a:r>
            <a:r>
              <a:rPr lang="en-US" altLang="zh-CN" sz="5000" dirty="0">
                <a:solidFill>
                  <a:srgbClr val="CC0000"/>
                </a:solidFill>
                <a:latin typeface="微软雅黑" panose="020B0503020204020204" pitchFamily="34" charset="-122"/>
                <a:ea typeface="微软雅黑" panose="020B0503020204020204" pitchFamily="34" charset="-122"/>
              </a:rPr>
              <a:t>conversations while </a:t>
            </a:r>
            <a:r>
              <a:rPr lang="en-US" altLang="zh-CN" sz="5000" dirty="0" smtClean="0">
                <a:solidFill>
                  <a:srgbClr val="CC0000"/>
                </a:solidFill>
                <a:latin typeface="微软雅黑" panose="020B0503020204020204" pitchFamily="34" charset="-122"/>
                <a:ea typeface="微软雅黑" panose="020B0503020204020204" pitchFamily="34" charset="-122"/>
              </a:rPr>
              <a:t>we're </a:t>
            </a:r>
            <a:r>
              <a:rPr lang="en-US" altLang="zh-CN" sz="5000" dirty="0">
                <a:solidFill>
                  <a:srgbClr val="CC0000"/>
                </a:solidFill>
                <a:latin typeface="微软雅黑" panose="020B0503020204020204" pitchFamily="34" charset="-122"/>
                <a:ea typeface="微软雅黑" panose="020B0503020204020204" pitchFamily="34" charset="-122"/>
              </a:rPr>
              <a:t>trying to focus.”</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很多人不喜欢开放式办公空间的原因是他们总是会受到干扰</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不能集中精力。故选</a:t>
            </a:r>
            <a:r>
              <a:rPr lang="en-US" altLang="zh-CN" sz="5000" dirty="0">
                <a:solidFill>
                  <a:srgbClr val="CC0000"/>
                </a:solidFill>
                <a:latin typeface="微软雅黑" panose="020B0503020204020204" pitchFamily="34" charset="-122"/>
                <a:ea typeface="微软雅黑" panose="020B0503020204020204" pitchFamily="34" charset="-122"/>
              </a:rPr>
              <a:t>D</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39079694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真题典例</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01435" y="909541"/>
            <a:ext cx="20090232" cy="5863144"/>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zh-CN"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7. </a:t>
            </a:r>
            <a:r>
              <a:rPr lang="en-US" altLang="zh-CN" sz="5000" dirty="0">
                <a:latin typeface="微软雅黑" pitchFamily="34" charset="-122"/>
                <a:ea typeface="微软雅黑" pitchFamily="34" charset="-122"/>
              </a:rPr>
              <a:t>What can we infer about the author from the text?</a:t>
            </a:r>
          </a:p>
          <a:p>
            <a:pPr algn="just">
              <a:lnSpc>
                <a:spcPct val="150000"/>
              </a:lnSpc>
            </a:pPr>
            <a:r>
              <a:rPr lang="en-US" altLang="zh-CN" sz="5000" dirty="0">
                <a:latin typeface="微软雅黑" pitchFamily="34" charset="-122"/>
                <a:ea typeface="微软雅黑" pitchFamily="34" charset="-122"/>
              </a:rPr>
              <a:t>A. </a:t>
            </a:r>
            <a:r>
              <a:rPr lang="en-US" altLang="zh-CN" sz="5000" dirty="0" smtClean="0">
                <a:latin typeface="微软雅黑" pitchFamily="34" charset="-122"/>
                <a:ea typeface="微软雅黑" pitchFamily="34" charset="-122"/>
              </a:rPr>
              <a:t>He's </a:t>
            </a:r>
            <a:r>
              <a:rPr lang="en-US" altLang="zh-CN" sz="5000" dirty="0">
                <a:latin typeface="微软雅黑" pitchFamily="34" charset="-122"/>
                <a:ea typeface="微软雅黑" pitchFamily="34" charset="-122"/>
              </a:rPr>
              <a:t>a news reporter. </a:t>
            </a:r>
          </a:p>
          <a:p>
            <a:pPr algn="just">
              <a:lnSpc>
                <a:spcPct val="150000"/>
              </a:lnSpc>
            </a:pPr>
            <a:r>
              <a:rPr lang="en-US" altLang="zh-CN" sz="5000" dirty="0">
                <a:latin typeface="微软雅黑" pitchFamily="34" charset="-122"/>
                <a:ea typeface="微软雅黑" pitchFamily="34" charset="-122"/>
              </a:rPr>
              <a:t>B. </a:t>
            </a:r>
            <a:r>
              <a:rPr lang="en-US" altLang="zh-CN" sz="5000" dirty="0" smtClean="0">
                <a:latin typeface="微软雅黑" pitchFamily="34" charset="-122"/>
                <a:ea typeface="微软雅黑" pitchFamily="34" charset="-122"/>
              </a:rPr>
              <a:t>He's </a:t>
            </a:r>
            <a:r>
              <a:rPr lang="en-US" altLang="zh-CN" sz="5000" dirty="0">
                <a:latin typeface="微软雅黑" pitchFamily="34" charset="-122"/>
                <a:ea typeface="微软雅黑" pitchFamily="34" charset="-122"/>
              </a:rPr>
              <a:t>an office manager. </a:t>
            </a:r>
          </a:p>
          <a:p>
            <a:pPr algn="just">
              <a:lnSpc>
                <a:spcPct val="150000"/>
              </a:lnSpc>
            </a:pPr>
            <a:r>
              <a:rPr lang="en-US" altLang="zh-CN" sz="5000" dirty="0">
                <a:latin typeface="微软雅黑" pitchFamily="34" charset="-122"/>
                <a:ea typeface="微软雅黑" pitchFamily="34" charset="-122"/>
              </a:rPr>
              <a:t>C. </a:t>
            </a:r>
            <a:r>
              <a:rPr lang="en-US" altLang="zh-CN" sz="5000" dirty="0" smtClean="0">
                <a:latin typeface="微软雅黑" pitchFamily="34" charset="-122"/>
                <a:ea typeface="微软雅黑" pitchFamily="34" charset="-122"/>
              </a:rPr>
              <a:t>He's </a:t>
            </a:r>
            <a:r>
              <a:rPr lang="en-US" altLang="zh-CN" sz="5000" dirty="0">
                <a:latin typeface="微软雅黑" pitchFamily="34" charset="-122"/>
                <a:ea typeface="微软雅黑" pitchFamily="34" charset="-122"/>
              </a:rPr>
              <a:t>a professional designer. </a:t>
            </a:r>
          </a:p>
          <a:p>
            <a:pPr algn="just">
              <a:lnSpc>
                <a:spcPct val="150000"/>
              </a:lnSpc>
            </a:pPr>
            <a:r>
              <a:rPr lang="en-US" altLang="zh-CN" sz="5000" dirty="0">
                <a:latin typeface="微软雅黑" pitchFamily="34" charset="-122"/>
                <a:ea typeface="微软雅黑" pitchFamily="34" charset="-122"/>
              </a:rPr>
              <a:t>D. </a:t>
            </a:r>
            <a:r>
              <a:rPr lang="en-US" altLang="zh-CN" sz="5000" dirty="0" smtClean="0">
                <a:latin typeface="微软雅黑" pitchFamily="34" charset="-122"/>
                <a:ea typeface="微软雅黑" pitchFamily="34" charset="-122"/>
              </a:rPr>
              <a:t>He's </a:t>
            </a:r>
            <a:r>
              <a:rPr lang="en-US" altLang="zh-CN" sz="5000" dirty="0">
                <a:latin typeface="微软雅黑" pitchFamily="34" charset="-122"/>
                <a:ea typeface="微软雅黑" pitchFamily="34" charset="-122"/>
              </a:rPr>
              <a:t>a published writer. </a:t>
            </a:r>
          </a:p>
        </p:txBody>
      </p:sp>
      <p:sp>
        <p:nvSpPr>
          <p:cNvPr id="5" name="矩形 4"/>
          <p:cNvSpPr/>
          <p:nvPr/>
        </p:nvSpPr>
        <p:spPr>
          <a:xfrm>
            <a:off x="2390201" y="756494"/>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D</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01435" y="6908357"/>
            <a:ext cx="20090232" cy="3554819"/>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推理</a:t>
            </a:r>
            <a:r>
              <a:rPr lang="zh-CN" altLang="en-US" sz="5000" dirty="0">
                <a:solidFill>
                  <a:srgbClr val="CC0000"/>
                </a:solidFill>
                <a:latin typeface="微软雅黑" panose="020B0503020204020204" pitchFamily="34" charset="-122"/>
                <a:ea typeface="微软雅黑" panose="020B0503020204020204" pitchFamily="34" charset="-122"/>
              </a:rPr>
              <a:t>判断题。根据文章开头“</a:t>
            </a:r>
            <a:r>
              <a:rPr lang="en-US" altLang="zh-CN" sz="5000" dirty="0">
                <a:solidFill>
                  <a:srgbClr val="CC0000"/>
                </a:solidFill>
                <a:latin typeface="微软雅黑" panose="020B0503020204020204" pitchFamily="34" charset="-122"/>
                <a:ea typeface="微软雅黑" panose="020B0503020204020204" pitchFamily="34" charset="-122"/>
              </a:rPr>
              <a:t>During an interview for one of my books, my interviewer said something…”</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作者是一个作家。故选</a:t>
            </a:r>
            <a:r>
              <a:rPr lang="en-US" altLang="zh-CN" sz="5000" dirty="0">
                <a:solidFill>
                  <a:srgbClr val="CC0000"/>
                </a:solidFill>
                <a:latin typeface="微软雅黑" panose="020B0503020204020204" pitchFamily="34" charset="-122"/>
                <a:ea typeface="微软雅黑" panose="020B0503020204020204" pitchFamily="34" charset="-122"/>
              </a:rPr>
              <a:t>D</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33924801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00524" y="396454"/>
            <a:ext cx="20378264" cy="10479792"/>
          </a:xfrm>
          <a:prstGeom prst="rect">
            <a:avLst/>
          </a:prstGeom>
          <a:noFill/>
        </p:spPr>
        <p:txBody>
          <a:bodyPr wrap="square">
            <a:spAutoFit/>
          </a:bodyPr>
          <a:lstStyle/>
          <a:p>
            <a:pPr algn="ctr">
              <a:lnSpc>
                <a:spcPct val="150000"/>
              </a:lnSpc>
            </a:pPr>
            <a:r>
              <a:rPr lang="en-US" altLang="zh-CN" sz="5000" b="1" dirty="0" smtClean="0">
                <a:solidFill>
                  <a:srgbClr val="9D234F"/>
                </a:solidFill>
                <a:latin typeface="微软雅黑" panose="020B0503020204020204" pitchFamily="34" charset="-122"/>
                <a:ea typeface="微软雅黑" panose="020B0503020204020204" pitchFamily="34" charset="-122"/>
              </a:rPr>
              <a:t>A</a:t>
            </a:r>
          </a:p>
          <a:p>
            <a:pPr algn="ctr">
              <a:lnSpc>
                <a:spcPct val="150000"/>
              </a:lnSpc>
            </a:pPr>
            <a:r>
              <a:rPr lang="zh-CN" altLang="zh-CN" sz="5000" b="1" dirty="0" smtClean="0">
                <a:solidFill>
                  <a:srgbClr val="9D234F"/>
                </a:solidFill>
                <a:latin typeface="微软雅黑" panose="020B0503020204020204" pitchFamily="34" charset="-122"/>
                <a:ea typeface="微软雅黑" panose="020B0503020204020204" pitchFamily="34" charset="-122"/>
              </a:rPr>
              <a:t>词数</a:t>
            </a:r>
            <a:r>
              <a:rPr lang="en-US" altLang="zh-CN" sz="5000" b="1" dirty="0" smtClean="0">
                <a:solidFill>
                  <a:srgbClr val="9D234F"/>
                </a:solidFill>
                <a:latin typeface="微软雅黑" panose="020B0503020204020204" pitchFamily="34" charset="-122"/>
                <a:ea typeface="微软雅黑" panose="020B0503020204020204" pitchFamily="34" charset="-122"/>
              </a:rPr>
              <a:t>:309</a:t>
            </a:r>
            <a:r>
              <a:rPr lang="zh-CN" altLang="zh-CN" sz="5000" b="1" dirty="0">
                <a:solidFill>
                  <a:srgbClr val="9D234F"/>
                </a:solidFill>
                <a:latin typeface="微软雅黑" panose="020B0503020204020204" pitchFamily="34" charset="-122"/>
                <a:ea typeface="微软雅黑" panose="020B0503020204020204" pitchFamily="34" charset="-122"/>
              </a:rPr>
              <a:t>　主题</a:t>
            </a:r>
            <a:r>
              <a:rPr lang="en-US" altLang="zh-CN" sz="5000" b="1" dirty="0" smtClean="0">
                <a:solidFill>
                  <a:srgbClr val="9D234F"/>
                </a:solidFill>
                <a:latin typeface="微软雅黑" panose="020B0503020204020204" pitchFamily="34" charset="-122"/>
                <a:ea typeface="微软雅黑" panose="020B0503020204020204" pitchFamily="34" charset="-122"/>
              </a:rPr>
              <a:t>:</a:t>
            </a:r>
            <a:r>
              <a:rPr lang="zh-CN" altLang="en-US" sz="5000" b="1" dirty="0" smtClean="0">
                <a:solidFill>
                  <a:srgbClr val="9D234F"/>
                </a:solidFill>
                <a:latin typeface="微软雅黑" panose="020B0503020204020204" pitchFamily="34" charset="-122"/>
                <a:ea typeface="微软雅黑" panose="020B0503020204020204" pitchFamily="34" charset="-122"/>
              </a:rPr>
              <a:t>独自横渡大西洋的女性</a:t>
            </a:r>
            <a:r>
              <a:rPr lang="zh-CN" altLang="zh-CN" sz="5000" b="1" dirty="0">
                <a:solidFill>
                  <a:srgbClr val="9D234F"/>
                </a:solidFill>
                <a:latin typeface="微软雅黑" panose="020B0503020204020204" pitchFamily="34" charset="-122"/>
                <a:ea typeface="微软雅黑" panose="020B0503020204020204" pitchFamily="34" charset="-122"/>
              </a:rPr>
              <a:t>　文体</a:t>
            </a:r>
            <a:r>
              <a:rPr lang="en-US" altLang="zh-CN" sz="5000" b="1" dirty="0" smtClean="0">
                <a:solidFill>
                  <a:srgbClr val="9D234F"/>
                </a:solidFill>
                <a:latin typeface="微软雅黑" panose="020B0503020204020204" pitchFamily="34" charset="-122"/>
                <a:ea typeface="微软雅黑" panose="020B0503020204020204" pitchFamily="34" charset="-122"/>
              </a:rPr>
              <a:t>:</a:t>
            </a:r>
            <a:r>
              <a:rPr lang="zh-CN" altLang="en-US" sz="5000" b="1" dirty="0" smtClean="0">
                <a:solidFill>
                  <a:srgbClr val="9D234F"/>
                </a:solidFill>
                <a:latin typeface="微软雅黑" panose="020B0503020204020204" pitchFamily="34" charset="-122"/>
                <a:ea typeface="微软雅黑" panose="020B0503020204020204" pitchFamily="34" charset="-122"/>
              </a:rPr>
              <a:t>记叙</a:t>
            </a:r>
            <a:r>
              <a:rPr lang="zh-CN" altLang="zh-CN" sz="5000" b="1" dirty="0" smtClean="0">
                <a:solidFill>
                  <a:srgbClr val="9D234F"/>
                </a:solidFill>
                <a:latin typeface="微软雅黑" panose="020B0503020204020204" pitchFamily="34" charset="-122"/>
                <a:ea typeface="微软雅黑" panose="020B0503020204020204" pitchFamily="34" charset="-122"/>
              </a:rPr>
              <a:t>文</a:t>
            </a:r>
            <a:endParaRPr lang="en-US" altLang="zh-CN" sz="5000" b="1" dirty="0" smtClean="0">
              <a:solidFill>
                <a:srgbClr val="9D234F"/>
              </a:solidFill>
              <a:latin typeface="微软雅黑" panose="020B0503020204020204" pitchFamily="34" charset="-122"/>
              <a:ea typeface="微软雅黑" panose="020B0503020204020204" pitchFamily="34" charset="-122"/>
            </a:endParaRPr>
          </a:p>
          <a:p>
            <a:pPr algn="just">
              <a:lnSpc>
                <a:spcPct val="150000"/>
              </a:lnSpc>
            </a:pPr>
            <a:r>
              <a:rPr lang="en-US" altLang="zh-CN" sz="5000" dirty="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      21-year-old </a:t>
            </a:r>
            <a:r>
              <a:rPr lang="en-US" altLang="zh-CN" sz="5000" dirty="0">
                <a:latin typeface="微软雅黑" pitchFamily="34" charset="-122"/>
                <a:ea typeface="微软雅黑" pitchFamily="34" charset="-122"/>
              </a:rPr>
              <a:t>Jasmine Harrison completed the 2020 </a:t>
            </a:r>
            <a:r>
              <a:rPr lang="en-US" altLang="zh-CN" sz="5000" dirty="0" err="1">
                <a:latin typeface="微软雅黑" pitchFamily="34" charset="-122"/>
                <a:ea typeface="微软雅黑" pitchFamily="34" charset="-122"/>
              </a:rPr>
              <a:t>Talisker</a:t>
            </a:r>
            <a:r>
              <a:rPr lang="en-US" altLang="zh-CN" sz="5000" dirty="0">
                <a:latin typeface="微软雅黑" pitchFamily="34" charset="-122"/>
                <a:ea typeface="微软雅黑" pitchFamily="34" charset="-122"/>
              </a:rPr>
              <a:t> Whisky Atlantic Challenge in 70 days, 3 hours and 48 minutes</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a new world record for the youngest female to row alone across the Atlantic. </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Harrison</a:t>
            </a:r>
            <a:r>
              <a:rPr lang="en-US" altLang="zh-CN" sz="5000" dirty="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who's </a:t>
            </a:r>
            <a:r>
              <a:rPr lang="en-US" altLang="zh-CN" sz="5000" dirty="0">
                <a:latin typeface="微软雅黑" pitchFamily="34" charset="-122"/>
                <a:ea typeface="微软雅黑" pitchFamily="34" charset="-122"/>
              </a:rPr>
              <a:t>from North Yorkshire, England, </a:t>
            </a:r>
            <a:r>
              <a:rPr lang="en-US" altLang="zh-CN" sz="5000" dirty="0" smtClean="0">
                <a:latin typeface="微软雅黑" pitchFamily="34" charset="-122"/>
                <a:ea typeface="微软雅黑" pitchFamily="34" charset="-122"/>
              </a:rPr>
              <a:t>didn't </a:t>
            </a:r>
            <a:r>
              <a:rPr lang="en-US" altLang="zh-CN" sz="5000" dirty="0">
                <a:latin typeface="微软雅黑" pitchFamily="34" charset="-122"/>
                <a:ea typeface="微软雅黑" pitchFamily="34" charset="-122"/>
              </a:rPr>
              <a:t>have loads of experience in rowing long distances. In her childhood, she could </a:t>
            </a:r>
            <a:r>
              <a:rPr lang="en-US" altLang="zh-CN" sz="5000" dirty="0" smtClean="0">
                <a:latin typeface="微软雅黑" pitchFamily="34" charset="-122"/>
                <a:ea typeface="微软雅黑" pitchFamily="34" charset="-122"/>
              </a:rPr>
              <a:t>not even </a:t>
            </a:r>
            <a:r>
              <a:rPr lang="en-US" altLang="zh-CN" sz="5000" dirty="0">
                <a:latin typeface="微软雅黑" pitchFamily="34" charset="-122"/>
                <a:ea typeface="微软雅黑" pitchFamily="34" charset="-122"/>
              </a:rPr>
              <a:t>dream of such an ambition. </a:t>
            </a:r>
            <a:r>
              <a:rPr lang="en-US" altLang="zh-CN" sz="5000" dirty="0" smtClean="0">
                <a:latin typeface="微软雅黑" pitchFamily="34" charset="-122"/>
                <a:ea typeface="微软雅黑" pitchFamily="34" charset="-122"/>
              </a:rPr>
              <a:t> She'd only  gotten</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1040380798"/>
      </p:ext>
    </p:extLst>
  </p:cSld>
  <p:clrMapOvr>
    <a:masterClrMapping/>
  </p:clrMapOvr>
  <p:transition>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00524" y="1044526"/>
            <a:ext cx="20378264" cy="9325630"/>
          </a:xfrm>
          <a:prstGeom prst="rect">
            <a:avLst/>
          </a:prstGeom>
          <a:noFill/>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the </a:t>
            </a:r>
            <a:r>
              <a:rPr lang="en-US" altLang="zh-CN" sz="5000" dirty="0">
                <a:latin typeface="微软雅黑" pitchFamily="34" charset="-122"/>
                <a:ea typeface="微软雅黑" pitchFamily="34" charset="-122"/>
              </a:rPr>
              <a:t>idea three years earlier when she happened to be in Antigua, teaching swimming, and saw the end of the 2017 </a:t>
            </a:r>
            <a:r>
              <a:rPr lang="en-US" altLang="zh-CN" sz="5000" dirty="0" err="1">
                <a:latin typeface="微软雅黑" pitchFamily="34" charset="-122"/>
                <a:ea typeface="微软雅黑" pitchFamily="34" charset="-122"/>
              </a:rPr>
              <a:t>Talisker</a:t>
            </a:r>
            <a:r>
              <a:rPr lang="en-US" altLang="zh-CN" sz="5000" dirty="0">
                <a:latin typeface="微软雅黑" pitchFamily="34" charset="-122"/>
                <a:ea typeface="微软雅黑" pitchFamily="34" charset="-122"/>
              </a:rPr>
              <a:t> Whisky Atlantic Challenge. </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Talking to a family member of a young man that had just completed it, I got to know just how amazing a thing it was. I </a:t>
            </a:r>
            <a:r>
              <a:rPr lang="en-US" altLang="zh-CN" sz="5000" dirty="0" smtClean="0">
                <a:latin typeface="微软雅黑" pitchFamily="34" charset="-122"/>
                <a:ea typeface="微软雅黑" pitchFamily="34" charset="-122"/>
              </a:rPr>
              <a:t>didn't </a:t>
            </a:r>
            <a:r>
              <a:rPr lang="en-US" altLang="zh-CN" sz="5000" dirty="0">
                <a:latin typeface="微软雅黑" pitchFamily="34" charset="-122"/>
                <a:ea typeface="微软雅黑" pitchFamily="34" charset="-122"/>
              </a:rPr>
              <a:t>say </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not a chance I would do that</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 but it was more a fact of why not do it?</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she said. </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Every </a:t>
            </a:r>
            <a:r>
              <a:rPr lang="en-US" altLang="zh-CN" sz="5000" dirty="0">
                <a:latin typeface="微软雅黑" pitchFamily="34" charset="-122"/>
                <a:ea typeface="微软雅黑" pitchFamily="34" charset="-122"/>
              </a:rPr>
              <a:t>day, Harrison would row for about 12 hours, pushing her </a:t>
            </a:r>
            <a:r>
              <a:rPr lang="en-US" altLang="zh-CN" sz="5000" dirty="0" smtClean="0">
                <a:latin typeface="微软雅黑" pitchFamily="34" charset="-122"/>
                <a:ea typeface="微软雅黑" pitchFamily="34" charset="-122"/>
              </a:rPr>
              <a:t> 550-pound  boat  she  bought  with  some  money  across the</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2645237974"/>
      </p:ext>
    </p:extLst>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23568" y="1783327"/>
            <a:ext cx="20378264" cy="9325630"/>
          </a:xfrm>
          <a:prstGeom prst="rect">
            <a:avLst/>
          </a:prstGeom>
          <a:noFill/>
        </p:spPr>
        <p:txBody>
          <a:bodyPr wrap="square">
            <a:spAutoFit/>
          </a:bodyPr>
          <a:lstStyle/>
          <a:p>
            <a:pPr algn="just">
              <a:lnSpc>
                <a:spcPct val="150000"/>
              </a:lnSpc>
            </a:pPr>
            <a:r>
              <a:rPr lang="en-US" altLang="zh-CN" sz="5000" dirty="0">
                <a:latin typeface="微软雅黑" pitchFamily="34" charset="-122"/>
                <a:ea typeface="微软雅黑" pitchFamily="34" charset="-122"/>
              </a:rPr>
              <a:t>ocean, </a:t>
            </a:r>
            <a:r>
              <a:rPr lang="en-US" altLang="zh-CN" sz="5000" dirty="0" smtClean="0">
                <a:latin typeface="微软雅黑" pitchFamily="34" charset="-122"/>
                <a:ea typeface="微软雅黑" pitchFamily="34" charset="-122"/>
              </a:rPr>
              <a:t>covering </a:t>
            </a:r>
            <a:r>
              <a:rPr lang="en-US" altLang="zh-CN" sz="5000" dirty="0">
                <a:latin typeface="微软雅黑" pitchFamily="34" charset="-122"/>
                <a:ea typeface="微软雅黑" pitchFamily="34" charset="-122"/>
              </a:rPr>
              <a:t>roughly </a:t>
            </a:r>
            <a:r>
              <a:rPr lang="en-US" altLang="zh-CN" sz="5000" dirty="0" smtClean="0">
                <a:latin typeface="微软雅黑" pitchFamily="34" charset="-122"/>
                <a:ea typeface="微软雅黑" pitchFamily="34" charset="-122"/>
              </a:rPr>
              <a:t>90 </a:t>
            </a:r>
            <a:r>
              <a:rPr lang="en-US" altLang="zh-CN" sz="5000" dirty="0" err="1" smtClean="0">
                <a:latin typeface="微软雅黑" pitchFamily="34" charset="-122"/>
                <a:ea typeface="微软雅黑" pitchFamily="34" charset="-122"/>
              </a:rPr>
              <a:t>kilometres</a:t>
            </a:r>
            <a:r>
              <a:rPr lang="en-US" altLang="zh-CN" sz="5000" dirty="0">
                <a:latin typeface="微软雅黑" pitchFamily="34" charset="-122"/>
                <a:ea typeface="微软雅黑" pitchFamily="34" charset="-122"/>
              </a:rPr>
              <a:t>.  The journey left her </a:t>
            </a:r>
            <a:r>
              <a:rPr lang="en-US" altLang="zh-CN" sz="5000" dirty="0" smtClean="0">
                <a:latin typeface="微软雅黑" pitchFamily="34" charset="-122"/>
                <a:ea typeface="微软雅黑" pitchFamily="34" charset="-122"/>
              </a:rPr>
              <a:t>with much </a:t>
            </a:r>
            <a:r>
              <a:rPr lang="en-US" altLang="zh-CN" sz="5000" dirty="0">
                <a:latin typeface="微软雅黑" pitchFamily="34" charset="-122"/>
                <a:ea typeface="微软雅黑" pitchFamily="34" charset="-122"/>
              </a:rPr>
              <a:t>time all by herself, which she said she enjoyed. But things got a little harder after her speaker fell in the water and she could no longer listen to her music. </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She </a:t>
            </a:r>
            <a:r>
              <a:rPr lang="en-US" altLang="zh-CN" sz="5000" dirty="0">
                <a:latin typeface="微软雅黑" pitchFamily="34" charset="-122"/>
                <a:ea typeface="微软雅黑" pitchFamily="34" charset="-122"/>
              </a:rPr>
              <a:t>had other company along the way. She saw lots of sea life, including several whales. One even rose out of the ocean right next to her boat. </a:t>
            </a:r>
            <a:r>
              <a:rPr lang="zh-CN" altLang="zh-CN" sz="5000" dirty="0">
                <a:latin typeface="微软雅黑" pitchFamily="34" charset="-122"/>
                <a:ea typeface="微软雅黑" pitchFamily="34" charset="-122"/>
              </a:rPr>
              <a:t>“</a:t>
            </a:r>
            <a:r>
              <a:rPr lang="en-US" altLang="zh-CN" sz="5000" dirty="0" smtClean="0">
                <a:latin typeface="微软雅黑" pitchFamily="34" charset="-122"/>
                <a:ea typeface="微软雅黑" pitchFamily="34" charset="-122"/>
              </a:rPr>
              <a:t>I'm </a:t>
            </a:r>
            <a:r>
              <a:rPr lang="en-US" altLang="zh-CN" sz="5000" dirty="0">
                <a:latin typeface="微软雅黑" pitchFamily="34" charset="-122"/>
                <a:ea typeface="微软雅黑" pitchFamily="34" charset="-122"/>
              </a:rPr>
              <a:t>in their environment,</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she said. </a:t>
            </a:r>
            <a:r>
              <a:rPr lang="zh-CN" altLang="zh-CN" sz="5000" dirty="0">
                <a:latin typeface="微软雅黑" pitchFamily="34" charset="-122"/>
                <a:ea typeface="微软雅黑" pitchFamily="34" charset="-122"/>
              </a:rPr>
              <a:t>“</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just amazing.</a:t>
            </a:r>
            <a:r>
              <a:rPr lang="zh-CN" altLang="zh-CN" sz="5000" dirty="0" smtClean="0">
                <a:latin typeface="微软雅黑" pitchFamily="34" charset="-122"/>
                <a:ea typeface="微软雅黑" pitchFamily="34" charset="-122"/>
              </a:rPr>
              <a:t>”</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3260474814"/>
      </p:ext>
    </p:extLst>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16593" y="1764606"/>
            <a:ext cx="20378264" cy="9325630"/>
          </a:xfrm>
          <a:prstGeom prst="rect">
            <a:avLst/>
          </a:prstGeom>
          <a:noFill/>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       Twice</a:t>
            </a:r>
            <a:r>
              <a:rPr lang="en-US" altLang="zh-CN" sz="5000" dirty="0">
                <a:latin typeface="微软雅黑" pitchFamily="34" charset="-122"/>
                <a:ea typeface="微软雅黑" pitchFamily="34" charset="-122"/>
              </a:rPr>
              <a:t>, her boat was turned over in the night by large waves. The second time, she hurt her arm quite badly. Another time, she nearly ran into a ship. When her food ran out, she lived on cookies and chocolate. In the face of great hardship and loneliness, she kept going. </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On </a:t>
            </a:r>
            <a:r>
              <a:rPr lang="en-US" altLang="zh-CN" sz="5000" dirty="0">
                <a:latin typeface="微软雅黑" pitchFamily="34" charset="-122"/>
                <a:ea typeface="微软雅黑" pitchFamily="34" charset="-122"/>
              </a:rPr>
              <a:t>February 20, 2021, she reached the island of Antigua</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the end of the journey. She celebrated her arrival with a burger and fries. </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2049647911"/>
      </p:ext>
    </p:extLst>
  </p:cSld>
  <p:clrMapOvr>
    <a:masterClrMapping/>
  </p:clrMapOvr>
  <p:transition>
    <p:pull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69562" y="773206"/>
            <a:ext cx="20090232" cy="6881307"/>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en-US"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smtClean="0">
                <a:latin typeface="微软雅黑" pitchFamily="34" charset="-122"/>
                <a:ea typeface="微软雅黑" pitchFamily="34" charset="-122"/>
              </a:rPr>
              <a:t>1. </a:t>
            </a:r>
            <a:r>
              <a:rPr lang="en-US" altLang="zh-CN" sz="5000" b="1" dirty="0">
                <a:latin typeface="微软雅黑" pitchFamily="34" charset="-122"/>
                <a:ea typeface="微软雅黑" pitchFamily="34" charset="-122"/>
              </a:rPr>
              <a:t>What made Harrison participate in the 2020 </a:t>
            </a:r>
            <a:r>
              <a:rPr lang="en-US" altLang="zh-CN" sz="5000" b="1" dirty="0" err="1">
                <a:latin typeface="微软雅黑" pitchFamily="34" charset="-122"/>
                <a:ea typeface="微软雅黑" pitchFamily="34" charset="-122"/>
              </a:rPr>
              <a:t>Talisker</a:t>
            </a:r>
            <a:r>
              <a:rPr lang="en-US" altLang="zh-CN" sz="5000" b="1" dirty="0">
                <a:latin typeface="微软雅黑" pitchFamily="34" charset="-122"/>
                <a:ea typeface="微软雅黑" pitchFamily="34" charset="-122"/>
              </a:rPr>
              <a:t> Whisky Atlantic Challenge?</a:t>
            </a:r>
          </a:p>
          <a:p>
            <a:pPr algn="just">
              <a:lnSpc>
                <a:spcPct val="150000"/>
              </a:lnSpc>
            </a:pPr>
            <a:r>
              <a:rPr lang="en-US" altLang="zh-CN" sz="5000" dirty="0">
                <a:latin typeface="微软雅黑" pitchFamily="34" charset="-122"/>
                <a:ea typeface="微软雅黑" pitchFamily="34" charset="-122"/>
              </a:rPr>
              <a:t>A. Her childhood hobby and dream. </a:t>
            </a:r>
          </a:p>
          <a:p>
            <a:pPr algn="just">
              <a:lnSpc>
                <a:spcPct val="150000"/>
              </a:lnSpc>
            </a:pPr>
            <a:r>
              <a:rPr lang="en-US" altLang="zh-CN" sz="5000" dirty="0">
                <a:latin typeface="微软雅黑" pitchFamily="34" charset="-122"/>
                <a:ea typeface="微软雅黑" pitchFamily="34" charset="-122"/>
              </a:rPr>
              <a:t>B. Her experience of watching a race. </a:t>
            </a:r>
          </a:p>
          <a:p>
            <a:pPr algn="just">
              <a:lnSpc>
                <a:spcPct val="150000"/>
              </a:lnSpc>
            </a:pPr>
            <a:r>
              <a:rPr lang="en-US" altLang="zh-CN" sz="5000" dirty="0">
                <a:latin typeface="微软雅黑" pitchFamily="34" charset="-122"/>
                <a:ea typeface="微软雅黑" pitchFamily="34" charset="-122"/>
              </a:rPr>
              <a:t>C. Her swimming teaching experience. </a:t>
            </a:r>
          </a:p>
          <a:p>
            <a:pPr algn="just">
              <a:lnSpc>
                <a:spcPct val="150000"/>
              </a:lnSpc>
            </a:pPr>
            <a:r>
              <a:rPr lang="en-US" altLang="zh-CN" sz="5000" dirty="0">
                <a:latin typeface="微软雅黑" pitchFamily="34" charset="-122"/>
                <a:ea typeface="微软雅黑" pitchFamily="34" charset="-122"/>
              </a:rPr>
              <a:t>D. Her family </a:t>
            </a:r>
            <a:r>
              <a:rPr lang="en-US" altLang="zh-CN" sz="5000" dirty="0" smtClean="0">
                <a:latin typeface="微软雅黑" pitchFamily="34" charset="-122"/>
                <a:ea typeface="微软雅黑" pitchFamily="34" charset="-122"/>
              </a:rPr>
              <a:t>members' </a:t>
            </a:r>
            <a:r>
              <a:rPr lang="en-US" altLang="zh-CN" sz="5000" dirty="0">
                <a:latin typeface="微软雅黑" pitchFamily="34" charset="-122"/>
                <a:ea typeface="微软雅黑" pitchFamily="34" charset="-122"/>
              </a:rPr>
              <a:t>encouragement. </a:t>
            </a:r>
          </a:p>
        </p:txBody>
      </p:sp>
      <p:sp>
        <p:nvSpPr>
          <p:cNvPr id="5" name="矩形 4"/>
          <p:cNvSpPr/>
          <p:nvPr/>
        </p:nvSpPr>
        <p:spPr>
          <a:xfrm>
            <a:off x="2493483" y="612478"/>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B</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3077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1541724" y="1476574"/>
            <a:ext cx="20090232" cy="2264659"/>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文章大意</a:t>
            </a: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本文是一篇记叙文。文章讲述了</a:t>
            </a:r>
            <a:r>
              <a:rPr lang="en-US" altLang="zh-CN" sz="5000" dirty="0">
                <a:solidFill>
                  <a:srgbClr val="CC0000"/>
                </a:solidFill>
                <a:latin typeface="微软雅黑" panose="020B0503020204020204" pitchFamily="34" charset="-122"/>
                <a:ea typeface="微软雅黑" panose="020B0503020204020204" pitchFamily="34" charset="-122"/>
              </a:rPr>
              <a:t>21</a:t>
            </a:r>
            <a:r>
              <a:rPr lang="zh-CN" altLang="en-US" sz="5000" dirty="0">
                <a:solidFill>
                  <a:srgbClr val="CC0000"/>
                </a:solidFill>
                <a:latin typeface="微软雅黑" panose="020B0503020204020204" pitchFamily="34" charset="-122"/>
                <a:ea typeface="微软雅黑" panose="020B0503020204020204" pitchFamily="34" charset="-122"/>
              </a:rPr>
              <a:t>岁的英国人贾斯敏</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哈里森完成了横渡大西洋的挑战赛</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成为最年轻的独自横渡大西洋的女性</a:t>
            </a:r>
            <a:r>
              <a:rPr lang="zh-CN" altLang="en-US" sz="5000" dirty="0" smtClean="0">
                <a:solidFill>
                  <a:srgbClr val="CC0000"/>
                </a:solidFill>
                <a:latin typeface="微软雅黑" panose="020B0503020204020204" pitchFamily="34" charset="-122"/>
                <a:ea typeface="微软雅黑" panose="020B0503020204020204" pitchFamily="34" charset="-122"/>
              </a:rPr>
              <a:t>。</a:t>
            </a:r>
            <a:endParaRPr lang="zh-CN" altLang="en-US" sz="5000" dirty="0">
              <a:solidFill>
                <a:srgbClr val="CC0000"/>
              </a:solidFill>
              <a:latin typeface="微软雅黑" panose="020B0503020204020204" pitchFamily="34" charset="-122"/>
              <a:ea typeface="微软雅黑" panose="020B0503020204020204" pitchFamily="34" charset="-122"/>
            </a:endParaRPr>
          </a:p>
        </p:txBody>
      </p:sp>
      <p:sp>
        <p:nvSpPr>
          <p:cNvPr id="2" name="矩形 1"/>
          <p:cNvSpPr/>
          <p:nvPr/>
        </p:nvSpPr>
        <p:spPr>
          <a:xfrm>
            <a:off x="1541724" y="4189542"/>
            <a:ext cx="20090232" cy="5727145"/>
          </a:xfrm>
          <a:prstGeom prst="rect">
            <a:avLst/>
          </a:prstGeom>
        </p:spPr>
        <p:txBody>
          <a:bodyPr wrap="square">
            <a:spAutoFit/>
          </a:bodyPr>
          <a:lstStyle/>
          <a:p>
            <a:pPr algn="just">
              <a:lnSpc>
                <a:spcPct val="150000"/>
              </a:lnSpc>
            </a:pPr>
            <a:r>
              <a:rPr lang="en-US" altLang="zh-CN" sz="5000" b="1" dirty="0">
                <a:solidFill>
                  <a:srgbClr val="CC0000"/>
                </a:solidFill>
                <a:latin typeface="微软雅黑" panose="020B0503020204020204" pitchFamily="34" charset="-122"/>
                <a:ea typeface="微软雅黑" panose="020B0503020204020204" pitchFamily="34" charset="-122"/>
              </a:rPr>
              <a:t>[</a:t>
            </a:r>
            <a:r>
              <a:rPr lang="zh-CN" altLang="en-US" sz="5000" b="1" dirty="0">
                <a:solidFill>
                  <a:srgbClr val="CC0000"/>
                </a:solidFill>
                <a:latin typeface="微软雅黑" panose="020B0503020204020204" pitchFamily="34" charset="-122"/>
                <a:ea typeface="微软雅黑" panose="020B0503020204020204" pitchFamily="34" charset="-122"/>
              </a:rPr>
              <a:t>解析</a:t>
            </a:r>
            <a:r>
              <a:rPr lang="en-US" altLang="zh-CN" sz="5000" b="1" dirty="0">
                <a:solidFill>
                  <a:srgbClr val="CC0000"/>
                </a:solidFill>
                <a:latin typeface="微软雅黑" panose="020B0503020204020204" pitchFamily="34" charset="-122"/>
                <a:ea typeface="微软雅黑" panose="020B0503020204020204" pitchFamily="34" charset="-122"/>
              </a:rPr>
              <a:t>] </a:t>
            </a:r>
            <a:r>
              <a:rPr lang="zh-CN" altLang="en-US" sz="5000" dirty="0">
                <a:solidFill>
                  <a:srgbClr val="CC0000"/>
                </a:solidFill>
                <a:latin typeface="微软雅黑" panose="020B0503020204020204" pitchFamily="34" charset="-122"/>
                <a:ea typeface="微软雅黑" panose="020B0503020204020204" pitchFamily="34" charset="-122"/>
              </a:rPr>
              <a:t>细节理解题。根据第二段中的“</a:t>
            </a:r>
            <a:r>
              <a:rPr lang="en-US" altLang="zh-CN" sz="5000" dirty="0">
                <a:solidFill>
                  <a:srgbClr val="CC0000"/>
                </a:solidFill>
                <a:latin typeface="微软雅黑" panose="020B0503020204020204" pitchFamily="34" charset="-122"/>
                <a:ea typeface="微软雅黑" panose="020B0503020204020204" pitchFamily="34" charset="-122"/>
              </a:rPr>
              <a:t>She'd only gotten the idea three years earlier when she happened to be in Antigua, teaching swimming, and saw the end of the 2017 </a:t>
            </a:r>
            <a:r>
              <a:rPr lang="en-US" altLang="zh-CN" sz="5000" dirty="0" err="1">
                <a:solidFill>
                  <a:srgbClr val="CC0000"/>
                </a:solidFill>
                <a:latin typeface="微软雅黑" panose="020B0503020204020204" pitchFamily="34" charset="-122"/>
                <a:ea typeface="微软雅黑" panose="020B0503020204020204" pitchFamily="34" charset="-122"/>
              </a:rPr>
              <a:t>Talisker</a:t>
            </a:r>
            <a:r>
              <a:rPr lang="en-US" altLang="zh-CN" sz="5000" dirty="0">
                <a:solidFill>
                  <a:srgbClr val="CC0000"/>
                </a:solidFill>
                <a:latin typeface="微软雅黑" panose="020B0503020204020204" pitchFamily="34" charset="-122"/>
                <a:ea typeface="微软雅黑" panose="020B0503020204020204" pitchFamily="34" charset="-122"/>
              </a:rPr>
              <a:t> Whisky Atlantic Challenge.”</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三年前哈里森在安提瓜岛教游泳的时候看了</a:t>
            </a:r>
            <a:r>
              <a:rPr lang="en-US" altLang="zh-CN" sz="5000" dirty="0">
                <a:solidFill>
                  <a:srgbClr val="CC0000"/>
                </a:solidFill>
                <a:latin typeface="微软雅黑" panose="020B0503020204020204" pitchFamily="34" charset="-122"/>
                <a:ea typeface="微软雅黑" panose="020B0503020204020204" pitchFamily="34" charset="-122"/>
              </a:rPr>
              <a:t>2017</a:t>
            </a:r>
            <a:r>
              <a:rPr lang="zh-CN" altLang="en-US" sz="5000" dirty="0">
                <a:solidFill>
                  <a:srgbClr val="CC0000"/>
                </a:solidFill>
                <a:latin typeface="微软雅黑" panose="020B0503020204020204" pitchFamily="34" charset="-122"/>
                <a:ea typeface="微软雅黑" panose="020B0503020204020204" pitchFamily="34" charset="-122"/>
              </a:rPr>
              <a:t>年泰斯卡威士忌大西洋挑战赛</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然后才有了参加该比赛的想法。故选</a:t>
            </a:r>
            <a:r>
              <a:rPr lang="en-US" altLang="zh-CN" sz="5000" dirty="0">
                <a:solidFill>
                  <a:srgbClr val="CC0000"/>
                </a:solidFill>
                <a:latin typeface="微软雅黑" panose="020B0503020204020204" pitchFamily="34" charset="-122"/>
                <a:ea typeface="微软雅黑" panose="020B0503020204020204" pitchFamily="34" charset="-122"/>
              </a:rPr>
              <a:t>B</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11523195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88655" y="1565769"/>
            <a:ext cx="20090232" cy="4708981"/>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zh-CN"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smtClean="0">
                <a:latin typeface="微软雅黑" pitchFamily="34" charset="-122"/>
                <a:ea typeface="微软雅黑" pitchFamily="34" charset="-122"/>
              </a:rPr>
              <a:t>2.</a:t>
            </a:r>
            <a:r>
              <a:rPr lang="en-US" altLang="zh-CN" sz="5000" dirty="0" smtClean="0">
                <a:latin typeface="微软雅黑" pitchFamily="34" charset="-122"/>
                <a:ea typeface="微软雅黑" pitchFamily="34" charset="-122"/>
              </a:rPr>
              <a:t> Which </a:t>
            </a:r>
            <a:r>
              <a:rPr lang="en-US" altLang="zh-CN" sz="5000" dirty="0">
                <a:latin typeface="微软雅黑" pitchFamily="34" charset="-122"/>
                <a:ea typeface="微软雅黑" pitchFamily="34" charset="-122"/>
              </a:rPr>
              <a:t>of the following best describes </a:t>
            </a:r>
            <a:r>
              <a:rPr lang="en-US" altLang="zh-CN" sz="5000" dirty="0" smtClean="0">
                <a:latin typeface="微软雅黑" pitchFamily="34" charset="-122"/>
                <a:ea typeface="微软雅黑" pitchFamily="34" charset="-122"/>
              </a:rPr>
              <a:t>Harrison's </a:t>
            </a:r>
            <a:r>
              <a:rPr lang="en-US" altLang="zh-CN" sz="5000" dirty="0">
                <a:latin typeface="微软雅黑" pitchFamily="34" charset="-122"/>
                <a:ea typeface="微软雅黑" pitchFamily="34" charset="-122"/>
              </a:rPr>
              <a:t>ocean trip?</a:t>
            </a:r>
          </a:p>
          <a:p>
            <a:pPr algn="just">
              <a:lnSpc>
                <a:spcPct val="150000"/>
              </a:lnSpc>
            </a:pPr>
            <a:r>
              <a:rPr lang="en-US" altLang="zh-CN" sz="5000" dirty="0">
                <a:latin typeface="微软雅黑" pitchFamily="34" charset="-122"/>
                <a:ea typeface="微软雅黑" pitchFamily="34" charset="-122"/>
              </a:rPr>
              <a:t>A. Adventurous. 	</a:t>
            </a:r>
            <a:r>
              <a:rPr lang="en-US" altLang="zh-CN" sz="5000" dirty="0" smtClean="0">
                <a:latin typeface="微软雅黑" pitchFamily="34" charset="-122"/>
                <a:ea typeface="微软雅黑" pitchFamily="34" charset="-122"/>
              </a:rPr>
              <a:t>		B</a:t>
            </a:r>
            <a:r>
              <a:rPr lang="en-US" altLang="zh-CN" sz="5000" dirty="0">
                <a:latin typeface="微软雅黑" pitchFamily="34" charset="-122"/>
                <a:ea typeface="微软雅黑" pitchFamily="34" charset="-122"/>
              </a:rPr>
              <a:t>. Pleasant. </a:t>
            </a:r>
          </a:p>
          <a:p>
            <a:pPr algn="just">
              <a:lnSpc>
                <a:spcPct val="150000"/>
              </a:lnSpc>
            </a:pPr>
            <a:r>
              <a:rPr lang="en-US" altLang="zh-CN" sz="5000" dirty="0">
                <a:latin typeface="微软雅黑" pitchFamily="34" charset="-122"/>
                <a:ea typeface="微软雅黑" pitchFamily="34" charset="-122"/>
              </a:rPr>
              <a:t>C. Boring. 	</a:t>
            </a:r>
            <a:r>
              <a:rPr lang="en-US" altLang="zh-CN" sz="5000" dirty="0" smtClean="0">
                <a:latin typeface="微软雅黑" pitchFamily="34" charset="-122"/>
                <a:ea typeface="微软雅黑" pitchFamily="34" charset="-122"/>
              </a:rPr>
              <a:t>			D</a:t>
            </a:r>
            <a:r>
              <a:rPr lang="en-US" altLang="zh-CN" sz="5000" dirty="0">
                <a:latin typeface="微软雅黑" pitchFamily="34" charset="-122"/>
                <a:ea typeface="微软雅黑" pitchFamily="34" charset="-122"/>
              </a:rPr>
              <a:t>. Expensive. </a:t>
            </a:r>
          </a:p>
        </p:txBody>
      </p:sp>
      <p:sp>
        <p:nvSpPr>
          <p:cNvPr id="5" name="矩形 4"/>
          <p:cNvSpPr/>
          <p:nvPr/>
        </p:nvSpPr>
        <p:spPr>
          <a:xfrm>
            <a:off x="2448596" y="1404566"/>
            <a:ext cx="922491" cy="1477328"/>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A</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36528" y="6661150"/>
            <a:ext cx="20090232" cy="3554819"/>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推理</a:t>
            </a:r>
            <a:r>
              <a:rPr lang="zh-CN" altLang="en-US" sz="5000" dirty="0">
                <a:solidFill>
                  <a:srgbClr val="CC0000"/>
                </a:solidFill>
                <a:latin typeface="微软雅黑" panose="020B0503020204020204" pitchFamily="34" charset="-122"/>
                <a:ea typeface="微软雅黑" panose="020B0503020204020204" pitchFamily="34" charset="-122"/>
              </a:rPr>
              <a:t>判断题。文章提到了哈里森的船两次在夜里被巨浪掀翻、她的胳膊受了重伤、她曾差点撞上一艘船、在食物吃光时靠吃饼干和巧克力为生等经历。据此推断</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她的这次海上行程具有冒险性。故选</a:t>
            </a:r>
            <a:r>
              <a:rPr lang="en-US" altLang="zh-CN" sz="5000" dirty="0">
                <a:solidFill>
                  <a:srgbClr val="CC0000"/>
                </a:solidFill>
                <a:latin typeface="微软雅黑" panose="020B0503020204020204" pitchFamily="34" charset="-122"/>
                <a:ea typeface="微软雅黑" panose="020B0503020204020204" pitchFamily="34" charset="-122"/>
              </a:rPr>
              <a:t>A</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8550834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7E26101-1297-4E1A-B61D-0EA75D03A0CD}"/>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考情分析</a:t>
            </a:r>
          </a:p>
        </p:txBody>
      </p:sp>
      <p:graphicFrame>
        <p:nvGraphicFramePr>
          <p:cNvPr id="2" name="表格 1"/>
          <p:cNvGraphicFramePr>
            <a:graphicFrameLocks noGrp="1"/>
          </p:cNvGraphicFramePr>
          <p:nvPr>
            <p:extLst>
              <p:ext uri="{D42A27DB-BD31-4B8C-83A1-F6EECF244321}">
                <p14:modId xmlns:p14="http://schemas.microsoft.com/office/powerpoint/2010/main" val="1313992444"/>
              </p:ext>
            </p:extLst>
          </p:nvPr>
        </p:nvGraphicFramePr>
        <p:xfrm>
          <a:off x="1440484" y="1620589"/>
          <a:ext cx="21388387" cy="9289033"/>
        </p:xfrm>
        <a:graphic>
          <a:graphicData uri="http://schemas.openxmlformats.org/drawingml/2006/table">
            <a:tbl>
              <a:tblPr firstRow="1" firstCol="1" bandRow="1">
                <a:tableStyleId>{5940675A-B579-460E-94D1-54222C63F5DA}</a:tableStyleId>
              </a:tblPr>
              <a:tblGrid>
                <a:gridCol w="2701306">
                  <a:extLst>
                    <a:ext uri="{9D8B030D-6E8A-4147-A177-3AD203B41FA5}">
                      <a16:colId xmlns:a16="http://schemas.microsoft.com/office/drawing/2014/main" val="20000"/>
                    </a:ext>
                  </a:extLst>
                </a:gridCol>
                <a:gridCol w="3384376">
                  <a:extLst>
                    <a:ext uri="{9D8B030D-6E8A-4147-A177-3AD203B41FA5}">
                      <a16:colId xmlns:a16="http://schemas.microsoft.com/office/drawing/2014/main" val="20001"/>
                    </a:ext>
                  </a:extLst>
                </a:gridCol>
                <a:gridCol w="2016224">
                  <a:extLst>
                    <a:ext uri="{9D8B030D-6E8A-4147-A177-3AD203B41FA5}">
                      <a16:colId xmlns:a16="http://schemas.microsoft.com/office/drawing/2014/main" val="20002"/>
                    </a:ext>
                  </a:extLst>
                </a:gridCol>
                <a:gridCol w="7235798">
                  <a:extLst>
                    <a:ext uri="{9D8B030D-6E8A-4147-A177-3AD203B41FA5}">
                      <a16:colId xmlns:a16="http://schemas.microsoft.com/office/drawing/2014/main" val="20003"/>
                    </a:ext>
                  </a:extLst>
                </a:gridCol>
                <a:gridCol w="6050683">
                  <a:extLst>
                    <a:ext uri="{9D8B030D-6E8A-4147-A177-3AD203B41FA5}">
                      <a16:colId xmlns:a16="http://schemas.microsoft.com/office/drawing/2014/main" val="20004"/>
                    </a:ext>
                  </a:extLst>
                </a:gridCol>
              </a:tblGrid>
              <a:tr h="1106254">
                <a:tc gridSpan="5">
                  <a:txBody>
                    <a:bodyPr/>
                    <a:lstStyle/>
                    <a:p>
                      <a:pPr marL="0" algn="ctr" defTabSz="2118995" rtl="0" eaLnBrk="1" latinLnBrk="0" hangingPunct="1">
                        <a:lnSpc>
                          <a:spcPct val="130000"/>
                        </a:lnSpc>
                        <a:spcAft>
                          <a:spcPts val="0"/>
                        </a:spcAft>
                      </a:pPr>
                      <a:r>
                        <a:rPr lang="zh-CN" sz="5000" b="1" i="1" kern="1200" dirty="0">
                          <a:solidFill>
                            <a:schemeClr val="tx1"/>
                          </a:solidFill>
                          <a:effectLst/>
                          <a:latin typeface="微软雅黑" pitchFamily="34" charset="-122"/>
                          <a:ea typeface="微软雅黑" pitchFamily="34" charset="-122"/>
                          <a:cs typeface="+mn-cs"/>
                        </a:rPr>
                        <a:t>命题透视</a:t>
                      </a:r>
                    </a:p>
                  </a:txBody>
                  <a:tcPr marL="0" marR="0" marT="0" marB="0" anchor="ctr">
                    <a:solidFill>
                      <a:schemeClr val="accent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106254">
                <a:tc gridSpan="5">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表一</a:t>
                      </a:r>
                      <a:r>
                        <a:rPr lang="en-US" sz="5000" b="1" kern="1200" dirty="0">
                          <a:solidFill>
                            <a:schemeClr val="tx1"/>
                          </a:solidFill>
                          <a:effectLst/>
                          <a:latin typeface="微软雅黑" pitchFamily="34" charset="-122"/>
                          <a:ea typeface="微软雅黑" pitchFamily="34" charset="-122"/>
                          <a:cs typeface="+mn-cs"/>
                        </a:rPr>
                        <a:t>:2021</a:t>
                      </a:r>
                      <a:r>
                        <a:rPr lang="zh-CN" sz="5000" b="1" kern="1200" dirty="0">
                          <a:solidFill>
                            <a:schemeClr val="tx1"/>
                          </a:solidFill>
                          <a:effectLst/>
                          <a:latin typeface="微软雅黑" pitchFamily="34" charset="-122"/>
                          <a:ea typeface="微软雅黑" pitchFamily="34" charset="-122"/>
                          <a:cs typeface="+mn-cs"/>
                        </a:rPr>
                        <a:t>年</a:t>
                      </a:r>
                      <a:r>
                        <a:rPr lang="zh-CN" sz="5000" b="1" kern="1200" dirty="0" smtClean="0">
                          <a:solidFill>
                            <a:schemeClr val="tx1"/>
                          </a:solidFill>
                          <a:effectLst/>
                          <a:latin typeface="微软雅黑" pitchFamily="34" charset="-122"/>
                          <a:ea typeface="微软雅黑" pitchFamily="34" charset="-122"/>
                          <a:cs typeface="+mn-cs"/>
                        </a:rPr>
                        <a:t>高考阅读</a:t>
                      </a:r>
                      <a:r>
                        <a:rPr lang="zh-CN" sz="5000" b="1" kern="1200" dirty="0">
                          <a:solidFill>
                            <a:schemeClr val="tx1"/>
                          </a:solidFill>
                          <a:effectLst/>
                          <a:latin typeface="微软雅黑" pitchFamily="34" charset="-122"/>
                          <a:ea typeface="微软雅黑" pitchFamily="34" charset="-122"/>
                          <a:cs typeface="+mn-cs"/>
                        </a:rPr>
                        <a:t>理解试题分析表</a:t>
                      </a:r>
                    </a:p>
                  </a:txBody>
                  <a:tcPr marL="0" marR="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125686">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卷别</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体裁</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词数</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主题</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选材特点</a:t>
                      </a:r>
                    </a:p>
                  </a:txBody>
                  <a:tcPr marL="0" marR="0" marT="0" marB="0" anchor="ctr"/>
                </a:tc>
                <a:extLst>
                  <a:ext uri="{0D108BD9-81ED-4DB2-BD59-A6C34878D82A}">
                    <a16:rowId xmlns:a16="http://schemas.microsoft.com/office/drawing/2014/main" val="10002"/>
                  </a:ext>
                </a:extLst>
              </a:tr>
              <a:tr h="1245464">
                <a:tc rowSpan="4">
                  <a:txBody>
                    <a:bodyPr/>
                    <a:lstStyle/>
                    <a:p>
                      <a:pPr marL="0" algn="ctr"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全国乙卷</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A</a:t>
                      </a:r>
                      <a:r>
                        <a:rPr lang="zh-CN" sz="5000" kern="1200" dirty="0">
                          <a:solidFill>
                            <a:schemeClr val="tx1"/>
                          </a:solidFill>
                          <a:effectLst/>
                          <a:latin typeface="微软雅黑" pitchFamily="34" charset="-122"/>
                          <a:ea typeface="微软雅黑" pitchFamily="34" charset="-122"/>
                          <a:cs typeface="+mn-cs"/>
                        </a:rPr>
                        <a:t>应用文</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230</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世界上最大的几个体育馆</a:t>
                      </a:r>
                    </a:p>
                  </a:txBody>
                  <a:tcPr marL="64733" marR="64733" marT="0" marB="0" anchor="ctr"/>
                </a:tc>
                <a:tc rowSpan="4">
                  <a:txBody>
                    <a:bodyPr/>
                    <a:lstStyle/>
                    <a:p>
                      <a:pPr marL="0" algn="just" defTabSz="2118995" rtl="0" eaLnBrk="1" latinLnBrk="0" hangingPunct="1">
                        <a:lnSpc>
                          <a:spcPct val="130000"/>
                        </a:lnSpc>
                        <a:spcAft>
                          <a:spcPts val="0"/>
                        </a:spcAft>
                      </a:pPr>
                      <a:r>
                        <a:rPr lang="zh-CN" altLang="zh-CN" sz="5000" kern="1200" dirty="0" smtClean="0">
                          <a:solidFill>
                            <a:schemeClr val="tx1"/>
                          </a:solidFill>
                          <a:effectLst/>
                          <a:latin typeface="微软雅黑" pitchFamily="34" charset="-122"/>
                          <a:ea typeface="微软雅黑" pitchFamily="34" charset="-122"/>
                          <a:cs typeface="+mn-cs"/>
                        </a:rPr>
                        <a:t>　</a:t>
                      </a:r>
                      <a:r>
                        <a:rPr lang="en-US" altLang="zh-CN" sz="5000" kern="1200" dirty="0" smtClean="0">
                          <a:solidFill>
                            <a:schemeClr val="tx1"/>
                          </a:solidFill>
                          <a:effectLst/>
                          <a:latin typeface="微软雅黑" pitchFamily="34" charset="-122"/>
                          <a:ea typeface="微软雅黑" pitchFamily="34" charset="-122"/>
                          <a:cs typeface="+mn-cs"/>
                        </a:rPr>
                        <a:t>(4) </a:t>
                      </a:r>
                      <a:r>
                        <a:rPr lang="zh-CN" altLang="zh-CN" sz="5000" kern="1200" dirty="0" smtClean="0">
                          <a:solidFill>
                            <a:schemeClr val="tx1"/>
                          </a:solidFill>
                          <a:effectLst/>
                          <a:latin typeface="微软雅黑" pitchFamily="34" charset="-122"/>
                          <a:ea typeface="微软雅黑" pitchFamily="34" charset="-122"/>
                          <a:cs typeface="+mn-cs"/>
                        </a:rPr>
                        <a:t>全面考查英语学科核心素养</a:t>
                      </a:r>
                      <a:r>
                        <a:rPr lang="en-US" altLang="zh-CN" sz="5000" kern="1200" dirty="0" smtClean="0">
                          <a:solidFill>
                            <a:schemeClr val="tx1"/>
                          </a:solidFill>
                          <a:effectLst/>
                          <a:latin typeface="微软雅黑" pitchFamily="34" charset="-122"/>
                          <a:ea typeface="微软雅黑" pitchFamily="34" charset="-122"/>
                          <a:cs typeface="+mn-cs"/>
                        </a:rPr>
                        <a:t>, </a:t>
                      </a:r>
                      <a:r>
                        <a:rPr lang="zh-CN" altLang="zh-CN" sz="5000" kern="1200" dirty="0" smtClean="0">
                          <a:solidFill>
                            <a:schemeClr val="tx1"/>
                          </a:solidFill>
                          <a:effectLst/>
                          <a:latin typeface="微软雅黑" pitchFamily="34" charset="-122"/>
                          <a:ea typeface="微软雅黑" pitchFamily="34" charset="-122"/>
                          <a:cs typeface="+mn-cs"/>
                        </a:rPr>
                        <a:t>特别是“思维品质”</a:t>
                      </a:r>
                      <a:r>
                        <a:rPr lang="zh-CN" altLang="en-US" sz="5000" kern="1200" dirty="0" smtClean="0">
                          <a:solidFill>
                            <a:schemeClr val="tx1"/>
                          </a:solidFill>
                          <a:effectLst/>
                          <a:latin typeface="微软雅黑" pitchFamily="34" charset="-122"/>
                          <a:ea typeface="微软雅黑" pitchFamily="34" charset="-122"/>
                          <a:cs typeface="+mn-cs"/>
                        </a:rPr>
                        <a:t>。</a:t>
                      </a:r>
                      <a:endParaRPr lang="zh-CN" altLang="zh-CN" sz="5000" kern="1200" dirty="0" smtClean="0">
                        <a:solidFill>
                          <a:schemeClr val="tx1"/>
                        </a:solidFill>
                        <a:effectLst/>
                        <a:latin typeface="微软雅黑" pitchFamily="34" charset="-122"/>
                        <a:ea typeface="微软雅黑" pitchFamily="34" charset="-122"/>
                        <a:cs typeface="+mn-cs"/>
                      </a:endParaRPr>
                    </a:p>
                  </a:txBody>
                  <a:tcPr marL="64733" marR="64733" marT="0" marB="0" anchor="ctr"/>
                </a:tc>
                <a:extLst>
                  <a:ext uri="{0D108BD9-81ED-4DB2-BD59-A6C34878D82A}">
                    <a16:rowId xmlns:a16="http://schemas.microsoft.com/office/drawing/2014/main" val="10003"/>
                  </a:ext>
                </a:extLst>
              </a:tr>
              <a:tr h="1286641">
                <a:tc vMerge="1">
                  <a:txBody>
                    <a:bodyPr/>
                    <a:lstStyle/>
                    <a:p>
                      <a:endParaRPr lang="zh-CN" altLang="en-US"/>
                    </a:p>
                  </a:txBody>
                  <a:tcP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B</a:t>
                      </a:r>
                      <a:r>
                        <a:rPr lang="zh-CN" sz="5000" kern="1200" dirty="0">
                          <a:solidFill>
                            <a:schemeClr val="tx1"/>
                          </a:solidFill>
                          <a:effectLst/>
                          <a:latin typeface="微软雅黑" pitchFamily="34" charset="-122"/>
                          <a:ea typeface="微软雅黑" pitchFamily="34" charset="-122"/>
                          <a:cs typeface="+mn-cs"/>
                        </a:rPr>
                        <a:t>说明文</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318</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澳大利亚人的固定电话</a:t>
                      </a:r>
                    </a:p>
                  </a:txBody>
                  <a:tcPr marL="64733" marR="64733" marT="0" marB="0" anchor="ctr"/>
                </a:tc>
                <a:tc vMerge="1">
                  <a:txBody>
                    <a:bodyPr/>
                    <a:lstStyle/>
                    <a:p>
                      <a:endParaRPr lang="zh-CN" altLang="en-US" dirty="0"/>
                    </a:p>
                  </a:txBody>
                  <a:tcPr marL="64733" marR="64733" marT="0" marB="0" anchor="ctr"/>
                </a:tc>
                <a:extLst>
                  <a:ext uri="{0D108BD9-81ED-4DB2-BD59-A6C34878D82A}">
                    <a16:rowId xmlns:a16="http://schemas.microsoft.com/office/drawing/2014/main" val="10004"/>
                  </a:ext>
                </a:extLst>
              </a:tr>
              <a:tr h="1206226">
                <a:tc vMerge="1">
                  <a:txBody>
                    <a:bodyPr/>
                    <a:lstStyle/>
                    <a:p>
                      <a:endParaRPr lang="zh-CN" altLang="en-US"/>
                    </a:p>
                  </a:txBody>
                  <a:tcP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C</a:t>
                      </a:r>
                      <a:r>
                        <a:rPr lang="zh-CN" sz="5000" kern="1200" dirty="0">
                          <a:solidFill>
                            <a:schemeClr val="tx1"/>
                          </a:solidFill>
                          <a:effectLst/>
                          <a:latin typeface="微软雅黑" pitchFamily="34" charset="-122"/>
                          <a:ea typeface="微软雅黑" pitchFamily="34" charset="-122"/>
                          <a:cs typeface="+mn-cs"/>
                        </a:rPr>
                        <a:t>说明文</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276</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海洋塑料变成雕塑</a:t>
                      </a:r>
                    </a:p>
                  </a:txBody>
                  <a:tcPr marL="64733" marR="64733" marT="0" marB="0" anchor="ctr"/>
                </a:tc>
                <a:tc vMerge="1">
                  <a:txBody>
                    <a:bodyPr/>
                    <a:lstStyle/>
                    <a:p>
                      <a:endParaRPr lang="zh-CN" altLang="en-US" dirty="0"/>
                    </a:p>
                  </a:txBody>
                  <a:tcPr marL="64733" marR="64733" marT="0" marB="0" anchor="ctr"/>
                </a:tc>
                <a:extLst>
                  <a:ext uri="{0D108BD9-81ED-4DB2-BD59-A6C34878D82A}">
                    <a16:rowId xmlns:a16="http://schemas.microsoft.com/office/drawing/2014/main" val="10005"/>
                  </a:ext>
                </a:extLst>
              </a:tr>
              <a:tr h="2212508">
                <a:tc vMerge="1">
                  <a:txBody>
                    <a:bodyPr/>
                    <a:lstStyle/>
                    <a:p>
                      <a:endParaRPr lang="zh-CN" altLang="en-US"/>
                    </a:p>
                  </a:txBody>
                  <a:tcP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D</a:t>
                      </a:r>
                      <a:r>
                        <a:rPr lang="zh-CN" sz="5000" kern="1200" dirty="0">
                          <a:solidFill>
                            <a:schemeClr val="tx1"/>
                          </a:solidFill>
                          <a:effectLst/>
                          <a:latin typeface="微软雅黑" pitchFamily="34" charset="-122"/>
                          <a:ea typeface="微软雅黑" pitchFamily="34" charset="-122"/>
                          <a:cs typeface="+mn-cs"/>
                        </a:rPr>
                        <a:t>议论文</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337</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l"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为什么不喜欢开放式办公空间</a:t>
                      </a:r>
                    </a:p>
                  </a:txBody>
                  <a:tcPr marL="64733" marR="64733" marT="0" marB="0" anchor="ctr"/>
                </a:tc>
                <a:tc vMerge="1">
                  <a:txBody>
                    <a:bodyPr/>
                    <a:lstStyle/>
                    <a:p>
                      <a:endParaRPr lang="zh-CN" altLang="en-US" dirty="0"/>
                    </a:p>
                  </a:txBody>
                  <a:tcPr marL="64733" marR="64733" marT="0"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184946965"/>
      </p:ext>
    </p:extLst>
  </p:cSld>
  <p:clrMapOvr>
    <a:masterClrMapping/>
  </p:clrMapOvr>
  <p:transition>
    <p:pull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35257" y="756494"/>
            <a:ext cx="20090232" cy="4572983"/>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zh-CN"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a:latin typeface="微软雅黑" pitchFamily="34" charset="-122"/>
                <a:ea typeface="微软雅黑" pitchFamily="34" charset="-122"/>
              </a:rPr>
              <a:t>3. </a:t>
            </a:r>
            <a:r>
              <a:rPr lang="en-US" altLang="zh-CN" sz="5000" b="1" dirty="0" smtClean="0">
                <a:latin typeface="微软雅黑" pitchFamily="34" charset="-122"/>
                <a:ea typeface="微软雅黑" pitchFamily="34" charset="-122"/>
              </a:rPr>
              <a:t>When </a:t>
            </a:r>
            <a:r>
              <a:rPr lang="en-US" altLang="zh-CN" sz="5000" b="1" dirty="0">
                <a:latin typeface="微软雅黑" pitchFamily="34" charset="-122"/>
                <a:ea typeface="微软雅黑" pitchFamily="34" charset="-122"/>
              </a:rPr>
              <a:t>did Harrison begin rowing across the Atlantic Ocean alone?</a:t>
            </a:r>
          </a:p>
          <a:p>
            <a:pPr algn="just">
              <a:lnSpc>
                <a:spcPct val="150000"/>
              </a:lnSpc>
            </a:pPr>
            <a:r>
              <a:rPr lang="en-US" altLang="zh-CN" sz="5000" dirty="0">
                <a:latin typeface="微软雅黑" pitchFamily="34" charset="-122"/>
                <a:ea typeface="微软雅黑" pitchFamily="34" charset="-122"/>
              </a:rPr>
              <a:t>A. In November. 	</a:t>
            </a:r>
            <a:r>
              <a:rPr lang="en-US" altLang="zh-CN" sz="5000" dirty="0" smtClean="0">
                <a:latin typeface="微软雅黑" pitchFamily="34" charset="-122"/>
                <a:ea typeface="微软雅黑" pitchFamily="34" charset="-122"/>
              </a:rPr>
              <a:t>		B</a:t>
            </a:r>
            <a:r>
              <a:rPr lang="en-US" altLang="zh-CN" sz="5000" dirty="0">
                <a:latin typeface="微软雅黑" pitchFamily="34" charset="-122"/>
                <a:ea typeface="微软雅黑" pitchFamily="34" charset="-122"/>
              </a:rPr>
              <a:t>. In December. </a:t>
            </a:r>
          </a:p>
          <a:p>
            <a:pPr algn="just">
              <a:lnSpc>
                <a:spcPct val="150000"/>
              </a:lnSpc>
            </a:pPr>
            <a:r>
              <a:rPr lang="en-US" altLang="zh-CN" sz="5000" dirty="0">
                <a:latin typeface="微软雅黑" pitchFamily="34" charset="-122"/>
                <a:ea typeface="微软雅黑" pitchFamily="34" charset="-122"/>
              </a:rPr>
              <a:t>C. In January. 	</a:t>
            </a:r>
            <a:r>
              <a:rPr lang="en-US" altLang="zh-CN" sz="5000" dirty="0" smtClean="0">
                <a:latin typeface="微软雅黑" pitchFamily="34" charset="-122"/>
                <a:ea typeface="微软雅黑" pitchFamily="34" charset="-122"/>
              </a:rPr>
              <a:t>			D</a:t>
            </a:r>
            <a:r>
              <a:rPr lang="en-US" altLang="zh-CN" sz="5000" dirty="0">
                <a:latin typeface="微软雅黑" pitchFamily="34" charset="-122"/>
                <a:ea typeface="微软雅黑" pitchFamily="34" charset="-122"/>
              </a:rPr>
              <a:t>. In February. </a:t>
            </a:r>
          </a:p>
        </p:txBody>
      </p:sp>
      <p:sp>
        <p:nvSpPr>
          <p:cNvPr id="5" name="矩形 4"/>
          <p:cNvSpPr/>
          <p:nvPr/>
        </p:nvSpPr>
        <p:spPr>
          <a:xfrm>
            <a:off x="2376588" y="666424"/>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B</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36528" y="5938841"/>
            <a:ext cx="20090232" cy="4708981"/>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理解题。文章第一段谈到</a:t>
            </a:r>
            <a:r>
              <a:rPr lang="en-US" altLang="zh-CN" sz="5000" dirty="0">
                <a:solidFill>
                  <a:srgbClr val="CC0000"/>
                </a:solidFill>
                <a:latin typeface="微软雅黑" panose="020B0503020204020204" pitchFamily="34" charset="-122"/>
                <a:ea typeface="微软雅黑" panose="020B0503020204020204" pitchFamily="34" charset="-122"/>
              </a:rPr>
              <a:t>21</a:t>
            </a:r>
            <a:r>
              <a:rPr lang="zh-CN" altLang="en-US" sz="5000" dirty="0">
                <a:solidFill>
                  <a:srgbClr val="CC0000"/>
                </a:solidFill>
                <a:latin typeface="微软雅黑" panose="020B0503020204020204" pitchFamily="34" charset="-122"/>
                <a:ea typeface="微软雅黑" panose="020B0503020204020204" pitchFamily="34" charset="-122"/>
              </a:rPr>
              <a:t>岁的贾斯敏</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哈里森以</a:t>
            </a:r>
            <a:r>
              <a:rPr lang="en-US" altLang="zh-CN" sz="5000" dirty="0">
                <a:solidFill>
                  <a:srgbClr val="CC0000"/>
                </a:solidFill>
                <a:latin typeface="微软雅黑" panose="020B0503020204020204" pitchFamily="34" charset="-122"/>
                <a:ea typeface="微软雅黑" panose="020B0503020204020204" pitchFamily="34" charset="-122"/>
              </a:rPr>
              <a:t>70</a:t>
            </a:r>
            <a:r>
              <a:rPr lang="zh-CN" altLang="en-US" sz="5000" dirty="0">
                <a:solidFill>
                  <a:srgbClr val="CC0000"/>
                </a:solidFill>
                <a:latin typeface="微软雅黑" panose="020B0503020204020204" pitchFamily="34" charset="-122"/>
                <a:ea typeface="微软雅黑" panose="020B0503020204020204" pitchFamily="34" charset="-122"/>
              </a:rPr>
              <a:t>天</a:t>
            </a:r>
            <a:r>
              <a:rPr lang="en-US" altLang="zh-CN" sz="5000" dirty="0">
                <a:solidFill>
                  <a:srgbClr val="CC0000"/>
                </a:solidFill>
                <a:latin typeface="微软雅黑" panose="020B0503020204020204" pitchFamily="34" charset="-122"/>
                <a:ea typeface="微软雅黑" panose="020B0503020204020204" pitchFamily="34" charset="-122"/>
              </a:rPr>
              <a:t>3</a:t>
            </a:r>
            <a:r>
              <a:rPr lang="zh-CN" altLang="en-US" sz="5000" dirty="0">
                <a:solidFill>
                  <a:srgbClr val="CC0000"/>
                </a:solidFill>
                <a:latin typeface="微软雅黑" panose="020B0503020204020204" pitchFamily="34" charset="-122"/>
                <a:ea typeface="微软雅黑" panose="020B0503020204020204" pitchFamily="34" charset="-122"/>
              </a:rPr>
              <a:t>小时</a:t>
            </a:r>
            <a:r>
              <a:rPr lang="en-US" altLang="zh-CN" sz="5000" dirty="0">
                <a:solidFill>
                  <a:srgbClr val="CC0000"/>
                </a:solidFill>
                <a:latin typeface="微软雅黑" panose="020B0503020204020204" pitchFamily="34" charset="-122"/>
                <a:ea typeface="微软雅黑" panose="020B0503020204020204" pitchFamily="34" charset="-122"/>
              </a:rPr>
              <a:t>48</a:t>
            </a:r>
            <a:r>
              <a:rPr lang="zh-CN" altLang="en-US" sz="5000" dirty="0">
                <a:solidFill>
                  <a:srgbClr val="CC0000"/>
                </a:solidFill>
                <a:latin typeface="微软雅黑" panose="020B0503020204020204" pitchFamily="34" charset="-122"/>
                <a:ea typeface="微软雅黑" panose="020B0503020204020204" pitchFamily="34" charset="-122"/>
              </a:rPr>
              <a:t>分钟的时间完成了</a:t>
            </a:r>
            <a:r>
              <a:rPr lang="en-US" altLang="zh-CN" sz="5000" dirty="0">
                <a:solidFill>
                  <a:srgbClr val="CC0000"/>
                </a:solidFill>
                <a:latin typeface="微软雅黑" panose="020B0503020204020204" pitchFamily="34" charset="-122"/>
                <a:ea typeface="微软雅黑" panose="020B0503020204020204" pitchFamily="34" charset="-122"/>
              </a:rPr>
              <a:t>2020</a:t>
            </a:r>
            <a:r>
              <a:rPr lang="zh-CN" altLang="en-US" sz="5000" dirty="0">
                <a:solidFill>
                  <a:srgbClr val="CC0000"/>
                </a:solidFill>
                <a:latin typeface="微软雅黑" panose="020B0503020204020204" pitchFamily="34" charset="-122"/>
                <a:ea typeface="微软雅黑" panose="020B0503020204020204" pitchFamily="34" charset="-122"/>
              </a:rPr>
              <a:t>年泰斯卡威士忌大西洋挑战赛。最后一段谈到她于</a:t>
            </a:r>
            <a:r>
              <a:rPr lang="en-US" altLang="zh-CN" sz="5000" dirty="0">
                <a:solidFill>
                  <a:srgbClr val="CC0000"/>
                </a:solidFill>
                <a:latin typeface="微软雅黑" panose="020B0503020204020204" pitchFamily="34" charset="-122"/>
                <a:ea typeface="微软雅黑" panose="020B0503020204020204" pitchFamily="34" charset="-122"/>
              </a:rPr>
              <a:t>2021</a:t>
            </a:r>
            <a:r>
              <a:rPr lang="zh-CN" altLang="en-US" sz="5000" dirty="0">
                <a:solidFill>
                  <a:srgbClr val="CC0000"/>
                </a:solidFill>
                <a:latin typeface="微软雅黑" panose="020B0503020204020204" pitchFamily="34" charset="-122"/>
                <a:ea typeface="微软雅黑" panose="020B0503020204020204" pitchFamily="34" charset="-122"/>
              </a:rPr>
              <a:t>年</a:t>
            </a:r>
            <a:r>
              <a:rPr lang="en-US" altLang="zh-CN" sz="5000" dirty="0">
                <a:solidFill>
                  <a:srgbClr val="CC0000"/>
                </a:solidFill>
                <a:latin typeface="微软雅黑" panose="020B0503020204020204" pitchFamily="34" charset="-122"/>
                <a:ea typeface="微软雅黑" panose="020B0503020204020204" pitchFamily="34" charset="-122"/>
              </a:rPr>
              <a:t>2</a:t>
            </a:r>
            <a:r>
              <a:rPr lang="zh-CN" altLang="en-US" sz="5000" dirty="0">
                <a:solidFill>
                  <a:srgbClr val="CC0000"/>
                </a:solidFill>
                <a:latin typeface="微软雅黑" panose="020B0503020204020204" pitchFamily="34" charset="-122"/>
                <a:ea typeface="微软雅黑" panose="020B0503020204020204" pitchFamily="34" charset="-122"/>
              </a:rPr>
              <a:t>月</a:t>
            </a:r>
            <a:r>
              <a:rPr lang="en-US" altLang="zh-CN" sz="5000" dirty="0">
                <a:solidFill>
                  <a:srgbClr val="CC0000"/>
                </a:solidFill>
                <a:latin typeface="微软雅黑" panose="020B0503020204020204" pitchFamily="34" charset="-122"/>
                <a:ea typeface="微软雅黑" panose="020B0503020204020204" pitchFamily="34" charset="-122"/>
              </a:rPr>
              <a:t>20</a:t>
            </a:r>
            <a:r>
              <a:rPr lang="zh-CN" altLang="en-US" sz="5000" dirty="0">
                <a:solidFill>
                  <a:srgbClr val="CC0000"/>
                </a:solidFill>
                <a:latin typeface="微软雅黑" panose="020B0503020204020204" pitchFamily="34" charset="-122"/>
                <a:ea typeface="微软雅黑" panose="020B0503020204020204" pitchFamily="34" charset="-122"/>
              </a:rPr>
              <a:t>日到达了旅程的终点</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安提瓜岛。由此可知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她最有可能是在</a:t>
            </a:r>
            <a:r>
              <a:rPr lang="en-US" altLang="zh-CN" sz="5000" dirty="0">
                <a:solidFill>
                  <a:srgbClr val="CC0000"/>
                </a:solidFill>
                <a:latin typeface="微软雅黑" panose="020B0503020204020204" pitchFamily="34" charset="-122"/>
                <a:ea typeface="微软雅黑" panose="020B0503020204020204" pitchFamily="34" charset="-122"/>
              </a:rPr>
              <a:t>2020</a:t>
            </a:r>
            <a:r>
              <a:rPr lang="zh-CN" altLang="en-US" sz="5000" dirty="0">
                <a:solidFill>
                  <a:srgbClr val="CC0000"/>
                </a:solidFill>
                <a:latin typeface="微软雅黑" panose="020B0503020204020204" pitchFamily="34" charset="-122"/>
                <a:ea typeface="微软雅黑" panose="020B0503020204020204" pitchFamily="34" charset="-122"/>
              </a:rPr>
              <a:t>年</a:t>
            </a:r>
            <a:r>
              <a:rPr lang="en-US" altLang="zh-CN" sz="5000" dirty="0">
                <a:solidFill>
                  <a:srgbClr val="CC0000"/>
                </a:solidFill>
                <a:latin typeface="微软雅黑" panose="020B0503020204020204" pitchFamily="34" charset="-122"/>
                <a:ea typeface="微软雅黑" panose="020B0503020204020204" pitchFamily="34" charset="-122"/>
              </a:rPr>
              <a:t>12</a:t>
            </a:r>
            <a:r>
              <a:rPr lang="zh-CN" altLang="en-US" sz="5000" dirty="0">
                <a:solidFill>
                  <a:srgbClr val="CC0000"/>
                </a:solidFill>
                <a:latin typeface="微软雅黑" panose="020B0503020204020204" pitchFamily="34" charset="-122"/>
                <a:ea typeface="微软雅黑" panose="020B0503020204020204" pitchFamily="34" charset="-122"/>
              </a:rPr>
              <a:t>月份出发的。故选</a:t>
            </a:r>
            <a:r>
              <a:rPr lang="en-US" altLang="zh-CN" sz="5000" dirty="0">
                <a:solidFill>
                  <a:srgbClr val="CC0000"/>
                </a:solidFill>
                <a:latin typeface="微软雅黑" panose="020B0503020204020204" pitchFamily="34" charset="-122"/>
                <a:ea typeface="微软雅黑" panose="020B0503020204020204" pitchFamily="34" charset="-122"/>
              </a:rPr>
              <a:t>B</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26179953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35257" y="756494"/>
            <a:ext cx="20090232" cy="5863144"/>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zh-CN"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a:latin typeface="微软雅黑" pitchFamily="34" charset="-122"/>
                <a:ea typeface="微软雅黑" pitchFamily="34" charset="-122"/>
              </a:rPr>
              <a:t> 4. </a:t>
            </a:r>
            <a:r>
              <a:rPr lang="en-US" altLang="zh-CN" sz="5000" dirty="0">
                <a:latin typeface="微软雅黑" pitchFamily="34" charset="-122"/>
                <a:ea typeface="微软雅黑" pitchFamily="34" charset="-122"/>
              </a:rPr>
              <a:t>What can we learn from </a:t>
            </a:r>
            <a:r>
              <a:rPr lang="en-US" altLang="zh-CN" sz="5000" dirty="0" smtClean="0">
                <a:latin typeface="微软雅黑" pitchFamily="34" charset="-122"/>
                <a:ea typeface="微软雅黑" pitchFamily="34" charset="-122"/>
              </a:rPr>
              <a:t>Harrison's </a:t>
            </a:r>
            <a:r>
              <a:rPr lang="en-US" altLang="zh-CN" sz="5000" dirty="0">
                <a:latin typeface="微软雅黑" pitchFamily="34" charset="-122"/>
                <a:ea typeface="微软雅黑" pitchFamily="34" charset="-122"/>
              </a:rPr>
              <a:t>story?</a:t>
            </a:r>
          </a:p>
          <a:p>
            <a:pPr algn="just">
              <a:lnSpc>
                <a:spcPct val="150000"/>
              </a:lnSpc>
            </a:pPr>
            <a:r>
              <a:rPr lang="en-US" altLang="zh-CN" sz="5000" dirty="0">
                <a:latin typeface="微软雅黑" pitchFamily="34" charset="-122"/>
                <a:ea typeface="微软雅黑" pitchFamily="34" charset="-122"/>
              </a:rPr>
              <a:t>A. The early bird catches the worm. </a:t>
            </a:r>
          </a:p>
          <a:p>
            <a:pPr algn="just">
              <a:lnSpc>
                <a:spcPct val="150000"/>
              </a:lnSpc>
            </a:pPr>
            <a:r>
              <a:rPr lang="en-US" altLang="zh-CN" sz="5000" dirty="0">
                <a:latin typeface="微软雅黑" pitchFamily="34" charset="-122"/>
                <a:ea typeface="微软雅黑" pitchFamily="34" charset="-122"/>
              </a:rPr>
              <a:t>B. Difficulties strengthen the mind. </a:t>
            </a:r>
          </a:p>
          <a:p>
            <a:pPr algn="just">
              <a:lnSpc>
                <a:spcPct val="150000"/>
              </a:lnSpc>
            </a:pPr>
            <a:r>
              <a:rPr lang="en-US" altLang="zh-CN" sz="5000" dirty="0">
                <a:latin typeface="微软雅黑" pitchFamily="34" charset="-122"/>
                <a:ea typeface="微软雅黑" pitchFamily="34" charset="-122"/>
              </a:rPr>
              <a:t>C. Behind bad luck comes good luck. </a:t>
            </a:r>
          </a:p>
          <a:p>
            <a:pPr algn="just">
              <a:lnSpc>
                <a:spcPct val="150000"/>
              </a:lnSpc>
            </a:pPr>
            <a:r>
              <a:rPr lang="en-US" altLang="zh-CN" sz="5000" dirty="0">
                <a:latin typeface="微软雅黑" pitchFamily="34" charset="-122"/>
                <a:ea typeface="微软雅黑" pitchFamily="34" charset="-122"/>
              </a:rPr>
              <a:t>D. No way is impossible to courage. </a:t>
            </a:r>
          </a:p>
        </p:txBody>
      </p:sp>
      <p:sp>
        <p:nvSpPr>
          <p:cNvPr id="5" name="矩形 4"/>
          <p:cNvSpPr/>
          <p:nvPr/>
        </p:nvSpPr>
        <p:spPr>
          <a:xfrm>
            <a:off x="2376588" y="666424"/>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D</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835257" y="6571616"/>
            <a:ext cx="20090232" cy="4708981"/>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推理</a:t>
            </a:r>
            <a:r>
              <a:rPr lang="zh-CN" altLang="en-US" sz="5000" dirty="0">
                <a:solidFill>
                  <a:srgbClr val="CC0000"/>
                </a:solidFill>
                <a:latin typeface="微软雅黑" panose="020B0503020204020204" pitchFamily="34" charset="-122"/>
                <a:ea typeface="微软雅黑" panose="020B0503020204020204" pitchFamily="34" charset="-122"/>
              </a:rPr>
              <a:t>判断题。本文主要讲述了</a:t>
            </a:r>
            <a:r>
              <a:rPr lang="en-US" altLang="zh-CN" sz="5000" dirty="0">
                <a:solidFill>
                  <a:srgbClr val="CC0000"/>
                </a:solidFill>
                <a:latin typeface="微软雅黑" panose="020B0503020204020204" pitchFamily="34" charset="-122"/>
                <a:ea typeface="微软雅黑" panose="020B0503020204020204" pitchFamily="34" charset="-122"/>
              </a:rPr>
              <a:t>21</a:t>
            </a:r>
            <a:r>
              <a:rPr lang="zh-CN" altLang="en-US" sz="5000" dirty="0">
                <a:solidFill>
                  <a:srgbClr val="CC0000"/>
                </a:solidFill>
                <a:latin typeface="微软雅黑" panose="020B0503020204020204" pitchFamily="34" charset="-122"/>
                <a:ea typeface="微软雅黑" panose="020B0503020204020204" pitchFamily="34" charset="-122"/>
              </a:rPr>
              <a:t>岁的贾斯敏</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哈里森克服重重困难</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完成了横渡大西洋挑战赛</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创造了一项新的世界纪录</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成为最年轻的独自横渡大西洋的女性。要做到这一点</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勇气是必不可少的</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因此</a:t>
            </a:r>
            <a:r>
              <a:rPr lang="en-US" altLang="zh-CN" sz="5000" dirty="0">
                <a:solidFill>
                  <a:srgbClr val="CC0000"/>
                </a:solidFill>
                <a:latin typeface="微软雅黑" panose="020B0503020204020204" pitchFamily="34" charset="-122"/>
                <a:ea typeface="微软雅黑" panose="020B0503020204020204" pitchFamily="34" charset="-122"/>
              </a:rPr>
              <a:t>D</a:t>
            </a:r>
            <a:r>
              <a:rPr lang="zh-CN" altLang="en-US" sz="5000" dirty="0">
                <a:solidFill>
                  <a:srgbClr val="CC0000"/>
                </a:solidFill>
                <a:latin typeface="微软雅黑" panose="020B0503020204020204" pitchFamily="34" charset="-122"/>
                <a:ea typeface="微软雅黑" panose="020B0503020204020204" pitchFamily="34" charset="-122"/>
              </a:rPr>
              <a:t>项“勇者无惧”最符合文意。故选</a:t>
            </a:r>
            <a:r>
              <a:rPr lang="en-US" altLang="zh-CN" sz="5000" dirty="0">
                <a:solidFill>
                  <a:srgbClr val="CC0000"/>
                </a:solidFill>
                <a:latin typeface="微软雅黑" panose="020B0503020204020204" pitchFamily="34" charset="-122"/>
                <a:ea typeface="微软雅黑" panose="020B0503020204020204" pitchFamily="34" charset="-122"/>
              </a:rPr>
              <a:t>D</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40426819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00524" y="629165"/>
            <a:ext cx="20378264" cy="10479792"/>
          </a:xfrm>
          <a:prstGeom prst="rect">
            <a:avLst/>
          </a:prstGeom>
          <a:noFill/>
        </p:spPr>
        <p:txBody>
          <a:bodyPr wrap="square">
            <a:spAutoFit/>
          </a:bodyPr>
          <a:lstStyle/>
          <a:p>
            <a:pPr algn="ctr">
              <a:lnSpc>
                <a:spcPct val="150000"/>
              </a:lnSpc>
            </a:pPr>
            <a:r>
              <a:rPr lang="en-US" altLang="zh-CN" sz="5000" b="1" dirty="0">
                <a:solidFill>
                  <a:srgbClr val="9D234F"/>
                </a:solidFill>
                <a:latin typeface="微软雅黑" panose="020B0503020204020204" pitchFamily="34" charset="-122"/>
                <a:ea typeface="微软雅黑" panose="020B0503020204020204" pitchFamily="34" charset="-122"/>
              </a:rPr>
              <a:t>B</a:t>
            </a:r>
            <a:endParaRPr lang="en-US" altLang="zh-CN" sz="5000" b="1" dirty="0" smtClean="0">
              <a:solidFill>
                <a:srgbClr val="9D234F"/>
              </a:solidFill>
              <a:latin typeface="微软雅黑" panose="020B0503020204020204" pitchFamily="34" charset="-122"/>
              <a:ea typeface="微软雅黑" panose="020B0503020204020204" pitchFamily="34" charset="-122"/>
            </a:endParaRPr>
          </a:p>
          <a:p>
            <a:pPr algn="ctr">
              <a:lnSpc>
                <a:spcPct val="150000"/>
              </a:lnSpc>
            </a:pPr>
            <a:r>
              <a:rPr lang="zh-CN" altLang="zh-CN" sz="5000" b="1" dirty="0" smtClean="0">
                <a:solidFill>
                  <a:srgbClr val="9D234F"/>
                </a:solidFill>
                <a:latin typeface="微软雅黑" panose="020B0503020204020204" pitchFamily="34" charset="-122"/>
                <a:ea typeface="微软雅黑" panose="020B0503020204020204" pitchFamily="34" charset="-122"/>
              </a:rPr>
              <a:t>词数</a:t>
            </a:r>
            <a:r>
              <a:rPr lang="en-US" altLang="zh-CN" sz="5000" b="1" dirty="0" smtClean="0">
                <a:solidFill>
                  <a:srgbClr val="9D234F"/>
                </a:solidFill>
                <a:latin typeface="微软雅黑" panose="020B0503020204020204" pitchFamily="34" charset="-122"/>
                <a:ea typeface="微软雅黑" panose="020B0503020204020204" pitchFamily="34" charset="-122"/>
              </a:rPr>
              <a:t>:355</a:t>
            </a:r>
            <a:r>
              <a:rPr lang="zh-CN" altLang="zh-CN" sz="5000" b="1" dirty="0">
                <a:solidFill>
                  <a:srgbClr val="9D234F"/>
                </a:solidFill>
                <a:latin typeface="微软雅黑" panose="020B0503020204020204" pitchFamily="34" charset="-122"/>
                <a:ea typeface="微软雅黑" panose="020B0503020204020204" pitchFamily="34" charset="-122"/>
              </a:rPr>
              <a:t>　主题</a:t>
            </a:r>
            <a:r>
              <a:rPr lang="en-US" altLang="zh-CN" sz="5000" b="1" dirty="0" smtClean="0">
                <a:solidFill>
                  <a:srgbClr val="9D234F"/>
                </a:solidFill>
                <a:latin typeface="微软雅黑" panose="020B0503020204020204" pitchFamily="34" charset="-122"/>
                <a:ea typeface="微软雅黑" panose="020B0503020204020204" pitchFamily="34" charset="-122"/>
              </a:rPr>
              <a:t>:</a:t>
            </a:r>
            <a:r>
              <a:rPr lang="zh-CN" altLang="en-US" sz="5000" b="1" dirty="0" smtClean="0">
                <a:solidFill>
                  <a:srgbClr val="9D234F"/>
                </a:solidFill>
                <a:latin typeface="微软雅黑" panose="020B0503020204020204" pitchFamily="34" charset="-122"/>
                <a:ea typeface="微软雅黑" panose="020B0503020204020204" pitchFamily="34" charset="-122"/>
              </a:rPr>
              <a:t>智能手机应用程序</a:t>
            </a:r>
            <a:r>
              <a:rPr lang="zh-CN" altLang="zh-CN" sz="5000" b="1" dirty="0">
                <a:solidFill>
                  <a:srgbClr val="9D234F"/>
                </a:solidFill>
                <a:latin typeface="微软雅黑" panose="020B0503020204020204" pitchFamily="34" charset="-122"/>
                <a:ea typeface="微软雅黑" panose="020B0503020204020204" pitchFamily="34" charset="-122"/>
              </a:rPr>
              <a:t>　文体</a:t>
            </a:r>
            <a:r>
              <a:rPr lang="en-US" altLang="zh-CN" sz="5000" b="1" dirty="0" smtClean="0">
                <a:solidFill>
                  <a:srgbClr val="9D234F"/>
                </a:solidFill>
                <a:latin typeface="微软雅黑" panose="020B0503020204020204" pitchFamily="34" charset="-122"/>
                <a:ea typeface="微软雅黑" panose="020B0503020204020204" pitchFamily="34" charset="-122"/>
              </a:rPr>
              <a:t>:</a:t>
            </a:r>
            <a:r>
              <a:rPr lang="zh-CN" altLang="en-US" sz="5000" b="1" dirty="0" smtClean="0">
                <a:solidFill>
                  <a:srgbClr val="9D234F"/>
                </a:solidFill>
                <a:latin typeface="微软雅黑" panose="020B0503020204020204" pitchFamily="34" charset="-122"/>
                <a:ea typeface="微软雅黑" panose="020B0503020204020204" pitchFamily="34" charset="-122"/>
              </a:rPr>
              <a:t>说明</a:t>
            </a:r>
            <a:r>
              <a:rPr lang="zh-CN" altLang="zh-CN" sz="5000" b="1" dirty="0" smtClean="0">
                <a:solidFill>
                  <a:srgbClr val="9D234F"/>
                </a:solidFill>
                <a:latin typeface="微软雅黑" panose="020B0503020204020204" pitchFamily="34" charset="-122"/>
                <a:ea typeface="微软雅黑" panose="020B0503020204020204" pitchFamily="34" charset="-122"/>
              </a:rPr>
              <a:t>文</a:t>
            </a:r>
            <a:endParaRPr lang="en-US" altLang="zh-CN" sz="5000" b="1" dirty="0" smtClean="0">
              <a:solidFill>
                <a:srgbClr val="9D234F"/>
              </a:solidFill>
              <a:latin typeface="微软雅黑" panose="020B0503020204020204" pitchFamily="34" charset="-122"/>
              <a:ea typeface="微软雅黑" panose="020B0503020204020204" pitchFamily="34" charset="-122"/>
            </a:endParaRPr>
          </a:p>
          <a:p>
            <a:pPr algn="just">
              <a:lnSpc>
                <a:spcPct val="150000"/>
              </a:lnSpc>
            </a:pPr>
            <a:r>
              <a:rPr lang="en-US" altLang="zh-CN" sz="5000" dirty="0" smtClean="0">
                <a:latin typeface="微软雅黑" pitchFamily="34" charset="-122"/>
                <a:ea typeface="微软雅黑" pitchFamily="34" charset="-122"/>
              </a:rPr>
              <a:t>       Most </a:t>
            </a:r>
            <a:r>
              <a:rPr lang="en-US" altLang="zh-CN" sz="5000" dirty="0">
                <a:latin typeface="微软雅黑" pitchFamily="34" charset="-122"/>
                <a:ea typeface="微软雅黑" pitchFamily="34" charset="-122"/>
              </a:rPr>
              <a:t>of us have something about us that </a:t>
            </a:r>
            <a:r>
              <a:rPr lang="en-US" altLang="zh-CN" sz="5000" dirty="0" smtClean="0">
                <a:latin typeface="微软雅黑" pitchFamily="34" charset="-122"/>
                <a:ea typeface="微软雅黑" pitchFamily="34" charset="-122"/>
              </a:rPr>
              <a:t>we're </a:t>
            </a:r>
            <a:r>
              <a:rPr lang="en-US" altLang="zh-CN" sz="5000" dirty="0">
                <a:latin typeface="微软雅黑" pitchFamily="34" charset="-122"/>
                <a:ea typeface="微软雅黑" pitchFamily="34" charset="-122"/>
              </a:rPr>
              <a:t>not 100% in love with, such as an impulsive streak or a short temper. What if those personality traits (</a:t>
            </a:r>
            <a:r>
              <a:rPr lang="zh-CN" altLang="zh-CN" sz="5000" dirty="0">
                <a:latin typeface="微软雅黑" pitchFamily="34" charset="-122"/>
                <a:ea typeface="微软雅黑" pitchFamily="34" charset="-122"/>
              </a:rPr>
              <a:t>个性特征</a:t>
            </a:r>
            <a:r>
              <a:rPr lang="en-US" altLang="zh-CN" sz="5000" dirty="0">
                <a:latin typeface="微软雅黑" pitchFamily="34" charset="-122"/>
                <a:ea typeface="微软雅黑" pitchFamily="34" charset="-122"/>
              </a:rPr>
              <a:t>) could be improved with daily use of a smartphone app? That was the focus of a new study from an international research team led by the University of Zurich. </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a:t>
            </a:r>
            <a:r>
              <a:rPr lang="zh-CN" altLang="zh-CN" sz="5000" dirty="0" smtClean="0">
                <a:latin typeface="微软雅黑" pitchFamily="34" charset="-122"/>
                <a:ea typeface="微软雅黑" pitchFamily="34" charset="-122"/>
              </a:rPr>
              <a:t>“</a:t>
            </a:r>
            <a:r>
              <a:rPr lang="en-US" altLang="zh-CN" sz="5000" dirty="0">
                <a:latin typeface="微软雅黑" pitchFamily="34" charset="-122"/>
                <a:ea typeface="微软雅黑" pitchFamily="34" charset="-122"/>
              </a:rPr>
              <a:t>Personality traits predict several important aspects of life such </a:t>
            </a:r>
            <a:r>
              <a:rPr lang="en-US" altLang="zh-CN" sz="5000" dirty="0" smtClean="0">
                <a:latin typeface="微软雅黑" pitchFamily="34" charset="-122"/>
                <a:ea typeface="微软雅黑" pitchFamily="34" charset="-122"/>
              </a:rPr>
              <a:t> as  </a:t>
            </a:r>
            <a:r>
              <a:rPr lang="en-US" altLang="zh-CN" sz="5000" dirty="0">
                <a:latin typeface="微软雅黑" pitchFamily="34" charset="-122"/>
                <a:ea typeface="微软雅黑" pitchFamily="34" charset="-122"/>
              </a:rPr>
              <a:t>success </a:t>
            </a:r>
            <a:r>
              <a:rPr lang="en-US" altLang="zh-CN" sz="5000" dirty="0" smtClean="0">
                <a:latin typeface="微软雅黑" pitchFamily="34" charset="-122"/>
                <a:ea typeface="微软雅黑" pitchFamily="34" charset="-122"/>
              </a:rPr>
              <a:t> at  </a:t>
            </a:r>
            <a:r>
              <a:rPr lang="en-US" altLang="zh-CN" sz="5000" dirty="0">
                <a:latin typeface="微软雅黑" pitchFamily="34" charset="-122"/>
                <a:ea typeface="微软雅黑" pitchFamily="34" charset="-122"/>
              </a:rPr>
              <a:t>work, </a:t>
            </a:r>
            <a:r>
              <a:rPr lang="en-US" altLang="zh-CN" sz="5000" dirty="0" smtClean="0">
                <a:latin typeface="微软雅黑" pitchFamily="34" charset="-122"/>
                <a:ea typeface="微软雅黑" pitchFamily="34" charset="-122"/>
              </a:rPr>
              <a:t> health </a:t>
            </a:r>
            <a:r>
              <a:rPr lang="en-US" altLang="zh-CN" sz="5000" dirty="0">
                <a:latin typeface="微软雅黑" pitchFamily="34" charset="-122"/>
                <a:ea typeface="微软雅黑" pitchFamily="34" charset="-122"/>
              </a:rPr>
              <a:t>and even a long life,</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says </a:t>
            </a:r>
            <a:r>
              <a:rPr lang="en-US" altLang="zh-CN" sz="5000" dirty="0" smtClean="0">
                <a:latin typeface="微软雅黑" pitchFamily="34" charset="-122"/>
                <a:ea typeface="微软雅黑" pitchFamily="34" charset="-122"/>
              </a:rPr>
              <a:t>first</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1489018467"/>
      </p:ext>
    </p:extLst>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796682" y="1206246"/>
            <a:ext cx="20378264" cy="9325630"/>
          </a:xfrm>
          <a:prstGeom prst="rect">
            <a:avLst/>
          </a:prstGeom>
          <a:noFill/>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author </a:t>
            </a:r>
            <a:r>
              <a:rPr lang="en-US" altLang="zh-CN" sz="5000" dirty="0" err="1">
                <a:latin typeface="微软雅黑" pitchFamily="34" charset="-122"/>
                <a:ea typeface="微软雅黑" pitchFamily="34" charset="-122"/>
              </a:rPr>
              <a:t>Mirjam</a:t>
            </a:r>
            <a:r>
              <a:rPr lang="en-US" altLang="zh-CN" sz="5000" dirty="0">
                <a:latin typeface="微软雅黑" pitchFamily="34" charset="-122"/>
                <a:ea typeface="微软雅黑" pitchFamily="34" charset="-122"/>
              </a:rPr>
              <a:t> </a:t>
            </a:r>
            <a:r>
              <a:rPr lang="en-US" altLang="zh-CN" sz="5000" dirty="0" err="1">
                <a:latin typeface="微软雅黑" pitchFamily="34" charset="-122"/>
                <a:ea typeface="微软雅黑" pitchFamily="34" charset="-122"/>
              </a:rPr>
              <a:t>Stieger</a:t>
            </a:r>
            <a:r>
              <a:rPr lang="en-US" altLang="zh-CN" sz="5000" dirty="0">
                <a:latin typeface="微软雅黑" pitchFamily="34" charset="-122"/>
                <a:ea typeface="微软雅黑" pitchFamily="34" charset="-122"/>
              </a:rPr>
              <a:t>, PhD, of Brandeis University in Waltham, Massachusetts. </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So we wanted to test whether people can actively shape their personality traits with the help of a digital intervention (</a:t>
            </a:r>
            <a:r>
              <a:rPr lang="zh-CN" altLang="zh-CN" sz="5000" dirty="0">
                <a:latin typeface="微软雅黑" pitchFamily="34" charset="-122"/>
                <a:ea typeface="微软雅黑" pitchFamily="34" charset="-122"/>
              </a:rPr>
              <a:t>干预</a:t>
            </a:r>
            <a:r>
              <a:rPr lang="en-US" altLang="zh-CN" sz="5000" dirty="0">
                <a:latin typeface="微软雅黑" pitchFamily="34" charset="-122"/>
                <a:ea typeface="微软雅黑" pitchFamily="34" charset="-122"/>
              </a:rPr>
              <a:t>) within a relatively short period of time.</a:t>
            </a:r>
            <a:r>
              <a:rPr lang="zh-CN" altLang="zh-CN" sz="5000" dirty="0">
                <a:latin typeface="微软雅黑" pitchFamily="34" charset="-122"/>
                <a:ea typeface="微软雅黑" pitchFamily="34" charset="-122"/>
              </a:rPr>
              <a:t>”</a:t>
            </a:r>
          </a:p>
          <a:p>
            <a:pPr algn="just">
              <a:lnSpc>
                <a:spcPct val="150000"/>
              </a:lnSpc>
            </a:pPr>
            <a:r>
              <a:rPr lang="en-US" altLang="zh-CN" sz="5000" dirty="0" smtClean="0">
                <a:latin typeface="微软雅黑" pitchFamily="34" charset="-122"/>
                <a:ea typeface="微软雅黑" pitchFamily="34" charset="-122"/>
              </a:rPr>
              <a:t>       Around 1,500 </a:t>
            </a:r>
            <a:r>
              <a:rPr lang="en-US" altLang="zh-CN" sz="5000" dirty="0">
                <a:latin typeface="微软雅黑" pitchFamily="34" charset="-122"/>
                <a:ea typeface="微软雅黑" pitchFamily="34" charset="-122"/>
              </a:rPr>
              <a:t>participants were provided with a specially developed smartphone app called PEACH for three months. On the app, a virtual companion communicated with the participants daily and provided support </a:t>
            </a:r>
            <a:r>
              <a:rPr lang="en-US" altLang="zh-CN" sz="5000" dirty="0" smtClean="0">
                <a:latin typeface="微软雅黑" pitchFamily="34" charset="-122"/>
                <a:ea typeface="微软雅黑" pitchFamily="34" charset="-122"/>
              </a:rPr>
              <a:t> to  </a:t>
            </a:r>
            <a:r>
              <a:rPr lang="en-US" altLang="zh-CN" sz="5000" dirty="0">
                <a:latin typeface="微软雅黑" pitchFamily="34" charset="-122"/>
                <a:ea typeface="微软雅黑" pitchFamily="34" charset="-122"/>
              </a:rPr>
              <a:t>help them make the </a:t>
            </a:r>
            <a:r>
              <a:rPr lang="en-US" altLang="zh-CN" sz="5000" dirty="0" smtClean="0">
                <a:latin typeface="微软雅黑" pitchFamily="34" charset="-122"/>
                <a:ea typeface="微软雅黑" pitchFamily="34" charset="-122"/>
              </a:rPr>
              <a:t>changes  they</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520058032"/>
      </p:ext>
    </p:extLst>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00524" y="900510"/>
            <a:ext cx="20378264" cy="9325630"/>
          </a:xfrm>
          <a:prstGeom prst="rect">
            <a:avLst/>
          </a:prstGeom>
          <a:noFill/>
        </p:spPr>
        <p:txBody>
          <a:bodyPr wrap="square">
            <a:spAutoFit/>
          </a:bodyPr>
          <a:lstStyle/>
          <a:p>
            <a:pPr algn="just">
              <a:lnSpc>
                <a:spcPct val="150000"/>
              </a:lnSpc>
            </a:pPr>
            <a:r>
              <a:rPr lang="en-US" altLang="zh-CN" sz="5000" dirty="0">
                <a:latin typeface="微软雅黑" pitchFamily="34" charset="-122"/>
                <a:ea typeface="微软雅黑" pitchFamily="34" charset="-122"/>
              </a:rPr>
              <a:t>desired. And participants were divided into two groups</a:t>
            </a:r>
            <a:r>
              <a:rPr lang="zh-CN" altLang="zh-CN" sz="5000" dirty="0">
                <a:latin typeface="微软雅黑" pitchFamily="34" charset="-122"/>
                <a:ea typeface="微软雅黑" pitchFamily="34" charset="-122"/>
              </a:rPr>
              <a:t>—</a:t>
            </a:r>
            <a:r>
              <a:rPr lang="en-US" altLang="zh-CN" sz="5000" dirty="0" smtClean="0">
                <a:latin typeface="微软雅黑" pitchFamily="34" charset="-122"/>
                <a:ea typeface="微软雅黑" pitchFamily="34" charset="-122"/>
              </a:rPr>
              <a:t>an intervention </a:t>
            </a:r>
            <a:r>
              <a:rPr lang="en-US" altLang="zh-CN" sz="5000" dirty="0">
                <a:latin typeface="微软雅黑" pitchFamily="34" charset="-122"/>
                <a:ea typeface="微软雅黑" pitchFamily="34" charset="-122"/>
              </a:rPr>
              <a:t>group and a waitlist control group. Participants in the waitlist control group selected and indicated their change goals before a one-month waiting period, and then they received the same three-month intervention as the intervention group. </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The </a:t>
            </a:r>
            <a:r>
              <a:rPr lang="en-US" altLang="zh-CN" sz="5000" dirty="0">
                <a:latin typeface="微软雅黑" pitchFamily="34" charset="-122"/>
                <a:ea typeface="微软雅黑" pitchFamily="34" charset="-122"/>
              </a:rPr>
              <a:t>researchers found that participants in the waitlist control group </a:t>
            </a:r>
            <a:r>
              <a:rPr lang="en-US" altLang="zh-CN" sz="5000" dirty="0" smtClean="0">
                <a:latin typeface="微软雅黑" pitchFamily="34" charset="-122"/>
                <a:ea typeface="微软雅黑" pitchFamily="34" charset="-122"/>
              </a:rPr>
              <a:t>didn't </a:t>
            </a:r>
            <a:r>
              <a:rPr lang="en-US" altLang="zh-CN" sz="5000" dirty="0">
                <a:latin typeface="微软雅黑" pitchFamily="34" charset="-122"/>
                <a:ea typeface="微软雅黑" pitchFamily="34" charset="-122"/>
              </a:rPr>
              <a:t>change their personality traits during the one-month </a:t>
            </a:r>
            <a:r>
              <a:rPr lang="en-US" altLang="zh-CN" sz="5000" dirty="0" smtClean="0">
                <a:latin typeface="微软雅黑" pitchFamily="34" charset="-122"/>
                <a:ea typeface="微软雅黑" pitchFamily="34" charset="-122"/>
              </a:rPr>
              <a:t>waiting  </a:t>
            </a:r>
            <a:r>
              <a:rPr lang="en-US" altLang="zh-CN" sz="5000" dirty="0">
                <a:latin typeface="微软雅黑" pitchFamily="34" charset="-122"/>
                <a:ea typeface="微软雅黑" pitchFamily="34" charset="-122"/>
              </a:rPr>
              <a:t>period, </a:t>
            </a:r>
            <a:r>
              <a:rPr lang="en-US" altLang="zh-CN" sz="5000" dirty="0" smtClean="0">
                <a:latin typeface="微软雅黑" pitchFamily="34" charset="-122"/>
                <a:ea typeface="微软雅黑" pitchFamily="34" charset="-122"/>
              </a:rPr>
              <a:t> but  participants  who  </a:t>
            </a:r>
            <a:r>
              <a:rPr lang="en-US" altLang="zh-CN" sz="5000" dirty="0">
                <a:latin typeface="微软雅黑" pitchFamily="34" charset="-122"/>
                <a:ea typeface="微软雅黑" pitchFamily="34" charset="-122"/>
              </a:rPr>
              <a:t>received </a:t>
            </a:r>
            <a:r>
              <a:rPr lang="en-US" altLang="zh-CN" sz="5000" dirty="0" smtClean="0">
                <a:latin typeface="微软雅黑" pitchFamily="34" charset="-122"/>
                <a:ea typeface="微软雅黑" pitchFamily="34" charset="-122"/>
              </a:rPr>
              <a:t> the  intervention</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1652704104"/>
      </p:ext>
    </p:extLst>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766249" y="756494"/>
            <a:ext cx="20378264" cy="8171468"/>
          </a:xfrm>
          <a:prstGeom prst="rect">
            <a:avLst/>
          </a:prstGeom>
          <a:noFill/>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reported </a:t>
            </a:r>
            <a:r>
              <a:rPr lang="en-US" altLang="zh-CN" sz="5000" dirty="0">
                <a:latin typeface="微软雅黑" pitchFamily="34" charset="-122"/>
                <a:ea typeface="微软雅黑" pitchFamily="34" charset="-122"/>
              </a:rPr>
              <a:t>changes in the desired direction. </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We also found that friends and family members were able to detect personality changes,</a:t>
            </a:r>
            <a:r>
              <a:rPr lang="zh-CN" altLang="zh-CN" sz="5000" dirty="0">
                <a:latin typeface="微软雅黑" pitchFamily="34" charset="-122"/>
                <a:ea typeface="微软雅黑" pitchFamily="34" charset="-122"/>
              </a:rPr>
              <a:t>” </a:t>
            </a:r>
            <a:r>
              <a:rPr lang="en-US" altLang="zh-CN" sz="5000" dirty="0" err="1">
                <a:latin typeface="微软雅黑" pitchFamily="34" charset="-122"/>
                <a:ea typeface="微软雅黑" pitchFamily="34" charset="-122"/>
              </a:rPr>
              <a:t>Stieger</a:t>
            </a:r>
            <a:r>
              <a:rPr lang="en-US" altLang="zh-CN" sz="5000" dirty="0">
                <a:latin typeface="微软雅黑" pitchFamily="34" charset="-122"/>
                <a:ea typeface="微软雅黑" pitchFamily="34" charset="-122"/>
              </a:rPr>
              <a:t> says. </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Another surprising finding was that most participants were able to maintain (</a:t>
            </a:r>
            <a:r>
              <a:rPr lang="zh-CN" altLang="zh-CN" sz="5000" dirty="0">
                <a:latin typeface="微软雅黑" pitchFamily="34" charset="-122"/>
                <a:ea typeface="微软雅黑" pitchFamily="34" charset="-122"/>
              </a:rPr>
              <a:t>维持</a:t>
            </a:r>
            <a:r>
              <a:rPr lang="en-US" altLang="zh-CN" sz="5000" dirty="0">
                <a:latin typeface="微软雅黑" pitchFamily="34" charset="-122"/>
                <a:ea typeface="微软雅黑" pitchFamily="34" charset="-122"/>
              </a:rPr>
              <a:t>) their personality trait changes until three months after the end of the intervention.</a:t>
            </a:r>
            <a:r>
              <a:rPr lang="zh-CN" altLang="zh-CN" sz="5000" dirty="0">
                <a:latin typeface="微软雅黑" pitchFamily="34" charset="-122"/>
                <a:ea typeface="微软雅黑" pitchFamily="34" charset="-122"/>
              </a:rPr>
              <a:t>”</a:t>
            </a:r>
          </a:p>
          <a:p>
            <a:pPr algn="just">
              <a:lnSpc>
                <a:spcPct val="150000"/>
              </a:lnSpc>
            </a:pPr>
            <a:r>
              <a:rPr lang="en-US" altLang="zh-CN" sz="5000" dirty="0" smtClean="0">
                <a:latin typeface="微软雅黑" pitchFamily="34" charset="-122"/>
                <a:ea typeface="微软雅黑" pitchFamily="34" charset="-122"/>
              </a:rPr>
              <a:t>       While </a:t>
            </a:r>
            <a:r>
              <a:rPr lang="en-US" altLang="zh-CN" sz="5000" dirty="0">
                <a:latin typeface="微软雅黑" pitchFamily="34" charset="-122"/>
                <a:ea typeface="微软雅黑" pitchFamily="34" charset="-122"/>
              </a:rPr>
              <a:t>apps could be used to promote personality change, mental </a:t>
            </a:r>
            <a:r>
              <a:rPr lang="en-US" altLang="zh-CN" sz="5000" dirty="0" smtClean="0">
                <a:latin typeface="微软雅黑" pitchFamily="34" charset="-122"/>
                <a:ea typeface="微软雅黑" pitchFamily="34" charset="-122"/>
              </a:rPr>
              <a:t> health  expert  Karen  Peters  warns,  it's  important  to </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2111865131"/>
      </p:ext>
    </p:extLst>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00524" y="806171"/>
            <a:ext cx="20378264" cy="6881307"/>
          </a:xfrm>
          <a:prstGeom prst="rect">
            <a:avLst/>
          </a:prstGeom>
          <a:noFill/>
        </p:spPr>
        <p:txBody>
          <a:bodyPr wrap="square">
            <a:spAutoFit/>
          </a:bodyPr>
          <a:lstStyle/>
          <a:p>
            <a:pPr algn="just">
              <a:lnSpc>
                <a:spcPct val="150000"/>
              </a:lnSpc>
            </a:pPr>
            <a:r>
              <a:rPr lang="en-US" altLang="zh-CN" sz="5000" dirty="0">
                <a:latin typeface="微软雅黑" pitchFamily="34" charset="-122"/>
                <a:ea typeface="微软雅黑" pitchFamily="34" charset="-122"/>
              </a:rPr>
              <a:t>remember </a:t>
            </a:r>
            <a:r>
              <a:rPr lang="en-US" altLang="zh-CN" sz="5000" dirty="0" smtClean="0">
                <a:latin typeface="微软雅黑" pitchFamily="34" charset="-122"/>
                <a:ea typeface="微软雅黑" pitchFamily="34" charset="-122"/>
              </a:rPr>
              <a:t>they </a:t>
            </a:r>
            <a:r>
              <a:rPr lang="en-US" altLang="zh-CN" sz="5000" dirty="0">
                <a:latin typeface="微软雅黑" pitchFamily="34" charset="-122"/>
                <a:ea typeface="微软雅黑" pitchFamily="34" charset="-122"/>
              </a:rPr>
              <a:t>are there for support and not as a substitute for an </a:t>
            </a:r>
            <a:r>
              <a:rPr lang="en-US" altLang="zh-CN" sz="5000" dirty="0" smtClean="0">
                <a:latin typeface="微软雅黑" pitchFamily="34" charset="-122"/>
                <a:ea typeface="微软雅黑" pitchFamily="34" charset="-122"/>
              </a:rPr>
              <a:t>individual's </a:t>
            </a:r>
            <a:r>
              <a:rPr lang="en-US" altLang="zh-CN" sz="5000" dirty="0">
                <a:latin typeface="微软雅黑" pitchFamily="34" charset="-122"/>
                <a:ea typeface="微软雅黑" pitchFamily="34" charset="-122"/>
              </a:rPr>
              <a:t>change. </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The use of an app itself </a:t>
            </a:r>
            <a:r>
              <a:rPr lang="en-US" altLang="zh-CN" sz="5000" dirty="0" smtClean="0">
                <a:latin typeface="微软雅黑" pitchFamily="34" charset="-122"/>
                <a:ea typeface="微软雅黑" pitchFamily="34" charset="-122"/>
              </a:rPr>
              <a:t>isn't </a:t>
            </a:r>
            <a:r>
              <a:rPr lang="en-US" altLang="zh-CN" sz="5000" dirty="0">
                <a:latin typeface="微软雅黑" pitchFamily="34" charset="-122"/>
                <a:ea typeface="微软雅黑" pitchFamily="34" charset="-122"/>
              </a:rPr>
              <a:t>going to influence change</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change is influenced by internal motivation,</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she says. </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The new study demonstrates this point by determining that change outcomes were in agreement with the </a:t>
            </a:r>
            <a:r>
              <a:rPr lang="en-US" altLang="zh-CN" sz="5000" dirty="0" smtClean="0">
                <a:latin typeface="微软雅黑" pitchFamily="34" charset="-122"/>
                <a:ea typeface="微软雅黑" pitchFamily="34" charset="-122"/>
              </a:rPr>
              <a:t>individual's </a:t>
            </a:r>
            <a:r>
              <a:rPr lang="en-US" altLang="zh-CN" sz="5000" dirty="0">
                <a:latin typeface="微软雅黑" pitchFamily="34" charset="-122"/>
                <a:ea typeface="微软雅黑" pitchFamily="34" charset="-122"/>
              </a:rPr>
              <a:t>desire to change.</a:t>
            </a:r>
            <a:r>
              <a:rPr lang="zh-CN" altLang="zh-CN" sz="5000" dirty="0">
                <a:latin typeface="微软雅黑" pitchFamily="34" charset="-122"/>
                <a:ea typeface="微软雅黑" pitchFamily="34" charset="-122"/>
              </a:rPr>
              <a:t>”</a:t>
            </a:r>
          </a:p>
        </p:txBody>
      </p:sp>
    </p:spTree>
    <p:extLst>
      <p:ext uri="{BB962C8B-B14F-4D97-AF65-F5344CB8AC3E}">
        <p14:creationId xmlns:p14="http://schemas.microsoft.com/office/powerpoint/2010/main" val="463882879"/>
      </p:ext>
    </p:extLst>
  </p:cSld>
  <p:clrMapOvr>
    <a:masterClrMapping/>
  </p:clrMapOvr>
  <p:transition>
    <p:pull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69562" y="773206"/>
            <a:ext cx="20090232" cy="5727145"/>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en-US"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smtClean="0">
                <a:latin typeface="微软雅黑" pitchFamily="34" charset="-122"/>
                <a:ea typeface="微软雅黑" pitchFamily="34" charset="-122"/>
              </a:rPr>
              <a:t>5. </a:t>
            </a:r>
            <a:r>
              <a:rPr lang="en-US" altLang="zh-CN" sz="5000" dirty="0">
                <a:latin typeface="微软雅黑" pitchFamily="34" charset="-122"/>
                <a:ea typeface="微软雅黑" pitchFamily="34" charset="-122"/>
              </a:rPr>
              <a:t>Why does the author ask the question in Paragraph 1?</a:t>
            </a:r>
          </a:p>
          <a:p>
            <a:pPr algn="just">
              <a:lnSpc>
                <a:spcPct val="150000"/>
              </a:lnSpc>
            </a:pPr>
            <a:r>
              <a:rPr lang="en-US" altLang="zh-CN" sz="5000" dirty="0">
                <a:latin typeface="微软雅黑" pitchFamily="34" charset="-122"/>
                <a:ea typeface="微软雅黑" pitchFamily="34" charset="-122"/>
              </a:rPr>
              <a:t>A. To put forward a problem. 	</a:t>
            </a:r>
          </a:p>
          <a:p>
            <a:pPr algn="just">
              <a:lnSpc>
                <a:spcPct val="150000"/>
              </a:lnSpc>
            </a:pPr>
            <a:r>
              <a:rPr lang="en-US" altLang="zh-CN" sz="5000" dirty="0">
                <a:latin typeface="微软雅黑" pitchFamily="34" charset="-122"/>
                <a:ea typeface="微软雅黑" pitchFamily="34" charset="-122"/>
              </a:rPr>
              <a:t>B. To recommend a method. </a:t>
            </a:r>
          </a:p>
          <a:p>
            <a:pPr algn="just">
              <a:lnSpc>
                <a:spcPct val="150000"/>
              </a:lnSpc>
            </a:pPr>
            <a:r>
              <a:rPr lang="en-US" altLang="zh-CN" sz="5000" dirty="0">
                <a:latin typeface="微软雅黑" pitchFamily="34" charset="-122"/>
                <a:ea typeface="微软雅黑" pitchFamily="34" charset="-122"/>
              </a:rPr>
              <a:t>C. To lead in the recent study. 	</a:t>
            </a:r>
          </a:p>
          <a:p>
            <a:pPr algn="just">
              <a:lnSpc>
                <a:spcPct val="150000"/>
              </a:lnSpc>
            </a:pPr>
            <a:r>
              <a:rPr lang="en-US" altLang="zh-CN" sz="5000" dirty="0">
                <a:latin typeface="微软雅黑" pitchFamily="34" charset="-122"/>
                <a:ea typeface="微软雅黑" pitchFamily="34" charset="-122"/>
              </a:rPr>
              <a:t>D. To come up with a new concept. </a:t>
            </a:r>
          </a:p>
        </p:txBody>
      </p:sp>
      <p:sp>
        <p:nvSpPr>
          <p:cNvPr id="5" name="矩形 4"/>
          <p:cNvSpPr/>
          <p:nvPr/>
        </p:nvSpPr>
        <p:spPr>
          <a:xfrm>
            <a:off x="2493483" y="612478"/>
            <a:ext cx="922491" cy="1314206"/>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C</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579831" y="6500351"/>
            <a:ext cx="20090232" cy="2264659"/>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文章大意</a:t>
            </a: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本文是一篇说明文。研究发现</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人们通过日常使用一款专门研发的智能手机应用程序可以改变自身的个性特征</a:t>
            </a:r>
            <a:r>
              <a:rPr lang="zh-CN" altLang="en-US" sz="5000" dirty="0" smtClean="0">
                <a:solidFill>
                  <a:srgbClr val="CC0000"/>
                </a:solidFill>
                <a:latin typeface="微软雅黑" panose="020B0503020204020204" pitchFamily="34" charset="-122"/>
                <a:ea typeface="微软雅黑" panose="020B0503020204020204" pitchFamily="34" charset="-122"/>
              </a:rPr>
              <a:t>。</a:t>
            </a:r>
            <a:endParaRPr lang="zh-CN" altLang="en-US" sz="5000" dirty="0">
              <a:solidFill>
                <a:srgbClr val="CC0000"/>
              </a:solidFill>
              <a:latin typeface="微软雅黑" panose="020B0503020204020204" pitchFamily="34" charset="-122"/>
              <a:ea typeface="微软雅黑" panose="020B0503020204020204" pitchFamily="34" charset="-122"/>
            </a:endParaRPr>
          </a:p>
        </p:txBody>
      </p:sp>
      <p:sp>
        <p:nvSpPr>
          <p:cNvPr id="4" name="矩形 3"/>
          <p:cNvSpPr/>
          <p:nvPr/>
        </p:nvSpPr>
        <p:spPr>
          <a:xfrm>
            <a:off x="1724697" y="8765010"/>
            <a:ext cx="19945366" cy="3554819"/>
          </a:xfrm>
          <a:prstGeom prst="rect">
            <a:avLst/>
          </a:prstGeom>
        </p:spPr>
        <p:txBody>
          <a:bodyPr wrap="square">
            <a:spAutoFit/>
          </a:bodyPr>
          <a:lstStyle/>
          <a:p>
            <a:pPr lvl="0" algn="just">
              <a:lnSpc>
                <a:spcPct val="150000"/>
              </a:lnSpc>
            </a:pPr>
            <a:r>
              <a:rPr lang="en-US" altLang="zh-CN" sz="5000" b="1" dirty="0">
                <a:solidFill>
                  <a:srgbClr val="CC0000"/>
                </a:solidFill>
                <a:latin typeface="微软雅黑" panose="020B0503020204020204" pitchFamily="34" charset="-122"/>
                <a:ea typeface="微软雅黑" panose="020B0503020204020204" pitchFamily="34" charset="-122"/>
              </a:rPr>
              <a:t>[</a:t>
            </a:r>
            <a:r>
              <a:rPr lang="zh-CN" altLang="en-US" sz="5000" b="1" dirty="0">
                <a:solidFill>
                  <a:srgbClr val="CC0000"/>
                </a:solidFill>
                <a:latin typeface="微软雅黑" panose="020B0503020204020204" pitchFamily="34" charset="-122"/>
                <a:ea typeface="微软雅黑" panose="020B0503020204020204" pitchFamily="34" charset="-122"/>
              </a:rPr>
              <a:t>解析</a:t>
            </a:r>
            <a:r>
              <a:rPr lang="en-US" altLang="zh-CN" sz="5000" b="1" dirty="0">
                <a:solidFill>
                  <a:srgbClr val="CC0000"/>
                </a:solidFill>
                <a:latin typeface="微软雅黑" panose="020B0503020204020204" pitchFamily="34" charset="-122"/>
                <a:ea typeface="微软雅黑" panose="020B0503020204020204" pitchFamily="34" charset="-122"/>
              </a:rPr>
              <a:t>] </a:t>
            </a:r>
            <a:r>
              <a:rPr lang="zh-CN" altLang="en-US" sz="5000" dirty="0">
                <a:solidFill>
                  <a:srgbClr val="CC0000"/>
                </a:solidFill>
                <a:latin typeface="微软雅黑" panose="020B0503020204020204" pitchFamily="34" charset="-122"/>
                <a:ea typeface="微软雅黑" panose="020B0503020204020204" pitchFamily="34" charset="-122"/>
              </a:rPr>
              <a:t>推理判断题。根据第一段最后两句“</a:t>
            </a:r>
            <a:r>
              <a:rPr lang="en-US" altLang="zh-CN" sz="5000" dirty="0">
                <a:solidFill>
                  <a:srgbClr val="CC0000"/>
                </a:solidFill>
                <a:latin typeface="微软雅黑" panose="020B0503020204020204" pitchFamily="34" charset="-122"/>
                <a:ea typeface="微软雅黑" panose="020B0503020204020204" pitchFamily="34" charset="-122"/>
              </a:rPr>
              <a:t>What if those personality traits (</a:t>
            </a:r>
            <a:r>
              <a:rPr lang="zh-CN" altLang="en-US" sz="5000" dirty="0">
                <a:solidFill>
                  <a:srgbClr val="CC0000"/>
                </a:solidFill>
                <a:latin typeface="微软雅黑" panose="020B0503020204020204" pitchFamily="34" charset="-122"/>
                <a:ea typeface="微软雅黑" panose="020B0503020204020204" pitchFamily="34" charset="-122"/>
              </a:rPr>
              <a:t>个性特征</a:t>
            </a:r>
            <a:r>
              <a:rPr lang="en-US" altLang="zh-CN" sz="5000" dirty="0">
                <a:solidFill>
                  <a:srgbClr val="CC0000"/>
                </a:solidFill>
                <a:latin typeface="微软雅黑" panose="020B0503020204020204" pitchFamily="34" charset="-122"/>
                <a:ea typeface="微软雅黑" panose="020B0503020204020204" pitchFamily="34" charset="-122"/>
              </a:rPr>
              <a:t>) could be…team led by the University of Zurich.”</a:t>
            </a:r>
            <a:r>
              <a:rPr lang="zh-CN" altLang="en-US" sz="5000" dirty="0">
                <a:solidFill>
                  <a:srgbClr val="CC0000"/>
                </a:solidFill>
                <a:latin typeface="微软雅黑" panose="020B0503020204020204" pitchFamily="34" charset="-122"/>
                <a:ea typeface="微软雅黑" panose="020B0503020204020204" pitchFamily="34" charset="-122"/>
              </a:rPr>
              <a:t>可推知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提问的目的是引入最新的研究。故选</a:t>
            </a:r>
            <a:r>
              <a:rPr lang="en-US" altLang="zh-CN" sz="5000" dirty="0">
                <a:solidFill>
                  <a:srgbClr val="CC0000"/>
                </a:solidFill>
                <a:latin typeface="微软雅黑" panose="020B0503020204020204" pitchFamily="34" charset="-122"/>
                <a:ea typeface="微软雅黑" panose="020B0503020204020204" pitchFamily="34" charset="-122"/>
              </a:rPr>
              <a:t>C</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25618070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69562" y="773206"/>
            <a:ext cx="20090232" cy="5863144"/>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en-US"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smtClean="0">
                <a:latin typeface="微软雅黑" pitchFamily="34" charset="-122"/>
                <a:ea typeface="微软雅黑" pitchFamily="34" charset="-122"/>
              </a:rPr>
              <a:t>6. </a:t>
            </a:r>
            <a:r>
              <a:rPr lang="en-US" altLang="zh-CN" sz="5000" b="1" dirty="0">
                <a:latin typeface="微软雅黑" pitchFamily="34" charset="-122"/>
                <a:ea typeface="微软雅黑" pitchFamily="34" charset="-122"/>
              </a:rPr>
              <a:t>What were participants asked to do in the new study?</a:t>
            </a:r>
          </a:p>
          <a:p>
            <a:pPr algn="just">
              <a:lnSpc>
                <a:spcPct val="150000"/>
              </a:lnSpc>
            </a:pPr>
            <a:r>
              <a:rPr lang="en-US" altLang="zh-CN" sz="5000" dirty="0">
                <a:latin typeface="微软雅黑" pitchFamily="34" charset="-122"/>
                <a:ea typeface="微软雅黑" pitchFamily="34" charset="-122"/>
              </a:rPr>
              <a:t>A. Set their change goals. 	</a:t>
            </a:r>
          </a:p>
          <a:p>
            <a:pPr algn="just">
              <a:lnSpc>
                <a:spcPct val="150000"/>
              </a:lnSpc>
            </a:pPr>
            <a:r>
              <a:rPr lang="en-US" altLang="zh-CN" sz="5000" dirty="0">
                <a:latin typeface="微软雅黑" pitchFamily="34" charset="-122"/>
                <a:ea typeface="微软雅黑" pitchFamily="34" charset="-122"/>
              </a:rPr>
              <a:t>B. Detect </a:t>
            </a:r>
            <a:r>
              <a:rPr lang="en-US" altLang="zh-CN" sz="5000" dirty="0" smtClean="0">
                <a:latin typeface="微软雅黑" pitchFamily="34" charset="-122"/>
                <a:ea typeface="微软雅黑" pitchFamily="34" charset="-122"/>
              </a:rPr>
              <a:t>others' </a:t>
            </a:r>
            <a:r>
              <a:rPr lang="en-US" altLang="zh-CN" sz="5000" dirty="0">
                <a:latin typeface="微软雅黑" pitchFamily="34" charset="-122"/>
                <a:ea typeface="微软雅黑" pitchFamily="34" charset="-122"/>
              </a:rPr>
              <a:t>changes. </a:t>
            </a:r>
          </a:p>
          <a:p>
            <a:pPr algn="just">
              <a:lnSpc>
                <a:spcPct val="150000"/>
              </a:lnSpc>
            </a:pPr>
            <a:r>
              <a:rPr lang="en-US" altLang="zh-CN" sz="5000" dirty="0">
                <a:latin typeface="微软雅黑" pitchFamily="34" charset="-122"/>
                <a:ea typeface="微软雅黑" pitchFamily="34" charset="-122"/>
              </a:rPr>
              <a:t>C. Help their companions. 	</a:t>
            </a:r>
          </a:p>
          <a:p>
            <a:pPr algn="just">
              <a:lnSpc>
                <a:spcPct val="150000"/>
              </a:lnSpc>
            </a:pPr>
            <a:r>
              <a:rPr lang="en-US" altLang="zh-CN" sz="5000" dirty="0">
                <a:latin typeface="微软雅黑" pitchFamily="34" charset="-122"/>
                <a:ea typeface="微软雅黑" pitchFamily="34" charset="-122"/>
              </a:rPr>
              <a:t>D. Get rid of daily apps. </a:t>
            </a:r>
          </a:p>
        </p:txBody>
      </p:sp>
      <p:sp>
        <p:nvSpPr>
          <p:cNvPr id="5" name="矩形 4"/>
          <p:cNvSpPr/>
          <p:nvPr/>
        </p:nvSpPr>
        <p:spPr>
          <a:xfrm>
            <a:off x="2493483" y="612478"/>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A</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4" name="矩形 3"/>
          <p:cNvSpPr/>
          <p:nvPr/>
        </p:nvSpPr>
        <p:spPr>
          <a:xfrm>
            <a:off x="1724697" y="6560302"/>
            <a:ext cx="19945366" cy="4708981"/>
          </a:xfrm>
          <a:prstGeom prst="rect">
            <a:avLst/>
          </a:prstGeom>
        </p:spPr>
        <p:txBody>
          <a:bodyPr wrap="square">
            <a:spAutoFit/>
          </a:bodyPr>
          <a:lstStyle/>
          <a:p>
            <a:pPr lvl="0"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理解题。根据第三段最后一句中的“</a:t>
            </a:r>
            <a:r>
              <a:rPr lang="en-US" altLang="zh-CN" sz="5000" dirty="0">
                <a:solidFill>
                  <a:srgbClr val="CC0000"/>
                </a:solidFill>
                <a:latin typeface="微软雅黑" panose="020B0503020204020204" pitchFamily="34" charset="-122"/>
                <a:ea typeface="微软雅黑" panose="020B0503020204020204" pitchFamily="34" charset="-122"/>
              </a:rPr>
              <a:t>Participants in the waitlist control group selected and indicated their change goals before a one-month waiting period…”</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研究参与者被要求设立自己的改变目标。故选</a:t>
            </a:r>
            <a:r>
              <a:rPr lang="en-US" altLang="zh-CN" sz="5000" dirty="0">
                <a:solidFill>
                  <a:srgbClr val="CC0000"/>
                </a:solidFill>
                <a:latin typeface="微软雅黑" panose="020B0503020204020204" pitchFamily="34" charset="-122"/>
                <a:ea typeface="微软雅黑" panose="020B0503020204020204" pitchFamily="34" charset="-122"/>
              </a:rPr>
              <a:t>A</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37065595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69562" y="773206"/>
            <a:ext cx="20090232" cy="5863144"/>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en-US"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smtClean="0">
                <a:latin typeface="微软雅黑" pitchFamily="34" charset="-122"/>
                <a:ea typeface="微软雅黑" pitchFamily="34" charset="-122"/>
              </a:rPr>
              <a:t>7. </a:t>
            </a:r>
            <a:r>
              <a:rPr lang="en-US" altLang="zh-CN" sz="5000" b="1" dirty="0">
                <a:latin typeface="微软雅黑" pitchFamily="34" charset="-122"/>
                <a:ea typeface="微软雅黑" pitchFamily="34" charset="-122"/>
              </a:rPr>
              <a:t>What is the finding of the new study?</a:t>
            </a:r>
          </a:p>
          <a:p>
            <a:pPr algn="just">
              <a:lnSpc>
                <a:spcPct val="150000"/>
              </a:lnSpc>
            </a:pPr>
            <a:r>
              <a:rPr lang="en-US" altLang="zh-CN" sz="5000" dirty="0">
                <a:latin typeface="微软雅黑" pitchFamily="34" charset="-122"/>
                <a:ea typeface="微软雅黑" pitchFamily="34" charset="-122"/>
              </a:rPr>
              <a:t>A. Most of the </a:t>
            </a:r>
            <a:r>
              <a:rPr lang="en-US" altLang="zh-CN" sz="5000" dirty="0" smtClean="0">
                <a:latin typeface="微软雅黑" pitchFamily="34" charset="-122"/>
                <a:ea typeface="微软雅黑" pitchFamily="34" charset="-122"/>
              </a:rPr>
              <a:t>participants' </a:t>
            </a:r>
            <a:r>
              <a:rPr lang="en-US" altLang="zh-CN" sz="5000" dirty="0">
                <a:latin typeface="微软雅黑" pitchFamily="34" charset="-122"/>
                <a:ea typeface="微软雅黑" pitchFamily="34" charset="-122"/>
              </a:rPr>
              <a:t>personalities were unstable. </a:t>
            </a:r>
          </a:p>
          <a:p>
            <a:pPr algn="just">
              <a:lnSpc>
                <a:spcPct val="150000"/>
              </a:lnSpc>
            </a:pPr>
            <a:r>
              <a:rPr lang="en-US" altLang="zh-CN" sz="5000" dirty="0">
                <a:latin typeface="微软雅黑" pitchFamily="34" charset="-122"/>
                <a:ea typeface="微软雅黑" pitchFamily="34" charset="-122"/>
              </a:rPr>
              <a:t>B. Digital intervention made no difference to personalities. </a:t>
            </a:r>
          </a:p>
          <a:p>
            <a:pPr algn="just">
              <a:lnSpc>
                <a:spcPct val="150000"/>
              </a:lnSpc>
            </a:pPr>
            <a:r>
              <a:rPr lang="en-US" altLang="zh-CN" sz="5000" dirty="0">
                <a:latin typeface="微软雅黑" pitchFamily="34" charset="-122"/>
                <a:ea typeface="微软雅黑" pitchFamily="34" charset="-122"/>
              </a:rPr>
              <a:t>C. The use of an app alone could shape personality traits. </a:t>
            </a:r>
          </a:p>
          <a:p>
            <a:pPr algn="just">
              <a:lnSpc>
                <a:spcPct val="150000"/>
              </a:lnSpc>
            </a:pPr>
            <a:r>
              <a:rPr lang="en-US" altLang="zh-CN" sz="5000" dirty="0">
                <a:latin typeface="微软雅黑" pitchFamily="34" charset="-122"/>
                <a:ea typeface="微软雅黑" pitchFamily="34" charset="-122"/>
              </a:rPr>
              <a:t>D. The </a:t>
            </a:r>
            <a:r>
              <a:rPr lang="en-US" altLang="zh-CN" sz="5000" dirty="0" smtClean="0">
                <a:latin typeface="微软雅黑" pitchFamily="34" charset="-122"/>
                <a:ea typeface="微软雅黑" pitchFamily="34" charset="-122"/>
              </a:rPr>
              <a:t>participants' </a:t>
            </a:r>
            <a:r>
              <a:rPr lang="en-US" altLang="zh-CN" sz="5000" dirty="0">
                <a:latin typeface="微软雅黑" pitchFamily="34" charset="-122"/>
                <a:ea typeface="微软雅黑" pitchFamily="34" charset="-122"/>
              </a:rPr>
              <a:t>personality changes were noticeable. </a:t>
            </a:r>
          </a:p>
        </p:txBody>
      </p:sp>
      <p:sp>
        <p:nvSpPr>
          <p:cNvPr id="5" name="矩形 4"/>
          <p:cNvSpPr/>
          <p:nvPr/>
        </p:nvSpPr>
        <p:spPr>
          <a:xfrm>
            <a:off x="2493483" y="612478"/>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D</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4" name="矩形 3"/>
          <p:cNvSpPr/>
          <p:nvPr/>
        </p:nvSpPr>
        <p:spPr>
          <a:xfrm>
            <a:off x="1724697" y="6560302"/>
            <a:ext cx="19945366" cy="3554819"/>
          </a:xfrm>
          <a:prstGeom prst="rect">
            <a:avLst/>
          </a:prstGeom>
        </p:spPr>
        <p:txBody>
          <a:bodyPr wrap="square">
            <a:spAutoFit/>
          </a:bodyPr>
          <a:lstStyle/>
          <a:p>
            <a:pPr lvl="0"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理解题。根据第四段第二句中“‘</a:t>
            </a:r>
            <a:r>
              <a:rPr lang="en-US" altLang="zh-CN" sz="5000" dirty="0">
                <a:solidFill>
                  <a:srgbClr val="CC0000"/>
                </a:solidFill>
                <a:latin typeface="微软雅黑" panose="020B0503020204020204" pitchFamily="34" charset="-122"/>
                <a:ea typeface="微软雅黑" panose="020B0503020204020204" pitchFamily="34" charset="-122"/>
              </a:rPr>
              <a:t>We also found that friends and family members were able to detect personality changes,’…”</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研究参与者的个性变化是明显的。故选</a:t>
            </a:r>
            <a:r>
              <a:rPr lang="en-US" altLang="zh-CN" sz="5000" dirty="0">
                <a:solidFill>
                  <a:srgbClr val="CC0000"/>
                </a:solidFill>
                <a:latin typeface="微软雅黑" panose="020B0503020204020204" pitchFamily="34" charset="-122"/>
                <a:ea typeface="微软雅黑" panose="020B0503020204020204" pitchFamily="34" charset="-122"/>
              </a:rPr>
              <a:t>D</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7240611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7E26101-1297-4E1A-B61D-0EA75D03A0CD}"/>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考情分析</a:t>
            </a:r>
          </a:p>
        </p:txBody>
      </p:sp>
      <p:graphicFrame>
        <p:nvGraphicFramePr>
          <p:cNvPr id="2" name="表格 1"/>
          <p:cNvGraphicFramePr>
            <a:graphicFrameLocks noGrp="1"/>
          </p:cNvGraphicFramePr>
          <p:nvPr>
            <p:extLst>
              <p:ext uri="{D42A27DB-BD31-4B8C-83A1-F6EECF244321}">
                <p14:modId xmlns:p14="http://schemas.microsoft.com/office/powerpoint/2010/main" val="2251899926"/>
              </p:ext>
            </p:extLst>
          </p:nvPr>
        </p:nvGraphicFramePr>
        <p:xfrm>
          <a:off x="1565995" y="3548459"/>
          <a:ext cx="20631298" cy="5040000"/>
        </p:xfrm>
        <a:graphic>
          <a:graphicData uri="http://schemas.openxmlformats.org/drawingml/2006/table">
            <a:tbl>
              <a:tblPr firstRow="1" firstCol="1" bandRow="1">
                <a:tableStyleId>{5940675A-B579-460E-94D1-54222C63F5DA}</a:tableStyleId>
              </a:tblPr>
              <a:tblGrid>
                <a:gridCol w="4627017">
                  <a:extLst>
                    <a:ext uri="{9D8B030D-6E8A-4147-A177-3AD203B41FA5}">
                      <a16:colId xmlns:a16="http://schemas.microsoft.com/office/drawing/2014/main" val="20000"/>
                    </a:ext>
                  </a:extLst>
                </a:gridCol>
                <a:gridCol w="3744416">
                  <a:extLst>
                    <a:ext uri="{9D8B030D-6E8A-4147-A177-3AD203B41FA5}">
                      <a16:colId xmlns:a16="http://schemas.microsoft.com/office/drawing/2014/main" val="20001"/>
                    </a:ext>
                  </a:extLst>
                </a:gridCol>
                <a:gridCol w="4032448">
                  <a:extLst>
                    <a:ext uri="{9D8B030D-6E8A-4147-A177-3AD203B41FA5}">
                      <a16:colId xmlns:a16="http://schemas.microsoft.com/office/drawing/2014/main" val="20002"/>
                    </a:ext>
                  </a:extLst>
                </a:gridCol>
                <a:gridCol w="3960440">
                  <a:extLst>
                    <a:ext uri="{9D8B030D-6E8A-4147-A177-3AD203B41FA5}">
                      <a16:colId xmlns:a16="http://schemas.microsoft.com/office/drawing/2014/main" val="20003"/>
                    </a:ext>
                  </a:extLst>
                </a:gridCol>
                <a:gridCol w="4266977">
                  <a:extLst>
                    <a:ext uri="{9D8B030D-6E8A-4147-A177-3AD203B41FA5}">
                      <a16:colId xmlns:a16="http://schemas.microsoft.com/office/drawing/2014/main" val="20004"/>
                    </a:ext>
                  </a:extLst>
                </a:gridCol>
              </a:tblGrid>
              <a:tr h="1008000">
                <a:tc gridSpan="5">
                  <a:txBody>
                    <a:bodyPr/>
                    <a:lstStyle/>
                    <a:p>
                      <a:pPr algn="ctr">
                        <a:lnSpc>
                          <a:spcPct val="130000"/>
                        </a:lnSpc>
                        <a:spcAft>
                          <a:spcPts val="0"/>
                        </a:spcAft>
                      </a:pPr>
                      <a:r>
                        <a:rPr lang="zh-CN" sz="5000" b="1" dirty="0">
                          <a:effectLst/>
                          <a:latin typeface="微软雅黑" pitchFamily="34" charset="-122"/>
                          <a:ea typeface="微软雅黑" pitchFamily="34" charset="-122"/>
                        </a:rPr>
                        <a:t>表二</a:t>
                      </a:r>
                      <a:r>
                        <a:rPr lang="en-US" sz="5000" b="1" dirty="0">
                          <a:effectLst/>
                          <a:latin typeface="微软雅黑" pitchFamily="34" charset="-122"/>
                          <a:ea typeface="微软雅黑" pitchFamily="34" charset="-122"/>
                        </a:rPr>
                        <a:t>:2021</a:t>
                      </a:r>
                      <a:r>
                        <a:rPr lang="zh-CN" sz="5000" b="1" dirty="0">
                          <a:effectLst/>
                          <a:latin typeface="微软雅黑" pitchFamily="34" charset="-122"/>
                          <a:ea typeface="微软雅黑" pitchFamily="34" charset="-122"/>
                        </a:rPr>
                        <a:t>年</a:t>
                      </a:r>
                      <a:r>
                        <a:rPr lang="zh-CN" sz="5000" b="1" dirty="0" smtClean="0">
                          <a:effectLst/>
                          <a:latin typeface="微软雅黑" pitchFamily="34" charset="-122"/>
                          <a:ea typeface="微软雅黑" pitchFamily="34" charset="-122"/>
                        </a:rPr>
                        <a:t>高考阅读</a:t>
                      </a:r>
                      <a:r>
                        <a:rPr lang="zh-CN" sz="5000" b="1" dirty="0">
                          <a:effectLst/>
                          <a:latin typeface="微软雅黑" pitchFamily="34" charset="-122"/>
                          <a:ea typeface="微软雅黑" pitchFamily="34" charset="-122"/>
                        </a:rPr>
                        <a:t>理解试题</a:t>
                      </a:r>
                      <a:r>
                        <a:rPr lang="zh-CN" sz="5000" b="1" dirty="0" smtClean="0">
                          <a:effectLst/>
                          <a:latin typeface="微软雅黑" pitchFamily="34" charset="-122"/>
                          <a:ea typeface="微软雅黑" pitchFamily="34" charset="-122"/>
                        </a:rPr>
                        <a:t>统计表</a:t>
                      </a:r>
                      <a:endParaRPr lang="zh-CN" sz="5000" b="1" dirty="0">
                        <a:solidFill>
                          <a:srgbClr val="000000"/>
                        </a:solidFill>
                        <a:effectLst/>
                        <a:latin typeface="微软雅黑" pitchFamily="34" charset="-122"/>
                        <a:ea typeface="微软雅黑" pitchFamily="34" charset="-122"/>
                        <a:cs typeface="Times New Roman"/>
                      </a:endParaRPr>
                    </a:p>
                  </a:txBody>
                  <a:tcPr marL="0" marR="0" marT="0" marB="0" anchor="ctr">
                    <a:solidFill>
                      <a:schemeClr val="accent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008000">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卷别</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细节理解题</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推理判断题</a:t>
                      </a:r>
                    </a:p>
                  </a:txBody>
                  <a:tcPr marL="0" marR="0"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主旨大意题</a:t>
                      </a:r>
                    </a:p>
                  </a:txBody>
                  <a:tcPr marL="0" marR="0" marT="0" marB="0" anchor="ctr"/>
                </a:tc>
                <a:tc>
                  <a:txBody>
                    <a:bodyPr/>
                    <a:lstStyle/>
                    <a:p>
                      <a:pPr marL="0" algn="ctr" defTabSz="2118995" rtl="0" eaLnBrk="1" latinLnBrk="0" hangingPunct="1">
                        <a:lnSpc>
                          <a:spcPct val="130000"/>
                        </a:lnSpc>
                        <a:spcAft>
                          <a:spcPts val="0"/>
                        </a:spcAft>
                      </a:pPr>
                      <a:r>
                        <a:rPr lang="zh-CN" altLang="en-US" sz="5000" b="1" kern="1200" dirty="0" smtClean="0">
                          <a:solidFill>
                            <a:schemeClr val="tx1"/>
                          </a:solidFill>
                          <a:effectLst/>
                          <a:latin typeface="微软雅黑" pitchFamily="34" charset="-122"/>
                          <a:ea typeface="微软雅黑" pitchFamily="34" charset="-122"/>
                          <a:cs typeface="+mn-cs"/>
                        </a:rPr>
                        <a:t>词义猜测题</a:t>
                      </a:r>
                      <a:r>
                        <a:rPr lang="zh-CN" sz="5000" b="1" kern="1200" dirty="0">
                          <a:solidFill>
                            <a:schemeClr val="tx1"/>
                          </a:solidFill>
                          <a:effectLst/>
                          <a:latin typeface="微软雅黑" pitchFamily="34" charset="-122"/>
                          <a:ea typeface="微软雅黑" pitchFamily="34" charset="-122"/>
                          <a:cs typeface="+mn-cs"/>
                        </a:rPr>
                        <a:t> </a:t>
                      </a:r>
                    </a:p>
                  </a:txBody>
                  <a:tcPr marL="0" marR="0" marT="0" marB="0" anchor="ctr"/>
                </a:tc>
                <a:extLst>
                  <a:ext uri="{0D108BD9-81ED-4DB2-BD59-A6C34878D82A}">
                    <a16:rowId xmlns:a16="http://schemas.microsoft.com/office/drawing/2014/main" val="10001"/>
                  </a:ext>
                </a:extLst>
              </a:tr>
              <a:tr h="1008000">
                <a:tc>
                  <a:txBody>
                    <a:bodyPr/>
                    <a:lstStyle/>
                    <a:p>
                      <a:pPr marL="0" algn="ctr" defTabSz="2118995" rtl="0" eaLnBrk="1" latinLnBrk="0" hangingPunct="1">
                        <a:lnSpc>
                          <a:spcPct val="130000"/>
                        </a:lnSpc>
                        <a:spcAft>
                          <a:spcPts val="0"/>
                        </a:spcAft>
                      </a:pPr>
                      <a:r>
                        <a:rPr lang="zh-CN" altLang="en-US" sz="5000" kern="1200" dirty="0" smtClean="0">
                          <a:solidFill>
                            <a:schemeClr val="tx1"/>
                          </a:solidFill>
                          <a:effectLst/>
                          <a:latin typeface="微软雅黑" pitchFamily="34" charset="-122"/>
                          <a:ea typeface="微软雅黑" pitchFamily="34" charset="-122"/>
                          <a:cs typeface="+mn-cs"/>
                        </a:rPr>
                        <a:t>新高考全国</a:t>
                      </a:r>
                      <a:r>
                        <a:rPr lang="en-US" altLang="zh-CN" sz="5000" kern="1200" dirty="0" smtClean="0">
                          <a:solidFill>
                            <a:schemeClr val="tx1"/>
                          </a:solidFill>
                          <a:effectLst/>
                          <a:latin typeface="微软雅黑" pitchFamily="34" charset="-122"/>
                          <a:ea typeface="微软雅黑" pitchFamily="34" charset="-122"/>
                          <a:cs typeface="+mn-cs"/>
                        </a:rPr>
                        <a:t>Ⅰ</a:t>
                      </a:r>
                      <a:r>
                        <a:rPr lang="zh-CN" altLang="en-US" sz="5000" kern="1200" dirty="0" smtClean="0">
                          <a:solidFill>
                            <a:schemeClr val="tx1"/>
                          </a:solidFill>
                          <a:effectLst/>
                          <a:latin typeface="微软雅黑" pitchFamily="34" charset="-122"/>
                          <a:ea typeface="微软雅黑" pitchFamily="34" charset="-122"/>
                          <a:cs typeface="+mn-cs"/>
                        </a:rPr>
                        <a:t>卷</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7</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5</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smtClean="0">
                          <a:solidFill>
                            <a:schemeClr val="tx1"/>
                          </a:solidFill>
                          <a:effectLst/>
                          <a:latin typeface="微软雅黑" pitchFamily="34" charset="-122"/>
                          <a:ea typeface="微软雅黑" pitchFamily="34" charset="-122"/>
                          <a:cs typeface="+mn-cs"/>
                        </a:rPr>
                        <a:t>2</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altLang="zh-CN" sz="5000" kern="1200" dirty="0" smtClean="0">
                          <a:solidFill>
                            <a:schemeClr val="tx1"/>
                          </a:solidFill>
                          <a:effectLst/>
                          <a:latin typeface="微软雅黑" pitchFamily="34" charset="-122"/>
                          <a:ea typeface="微软雅黑" pitchFamily="34" charset="-122"/>
                          <a:cs typeface="+mn-cs"/>
                        </a:rPr>
                        <a:t>1</a:t>
                      </a:r>
                      <a:r>
                        <a:rPr lang="zh-CN" sz="5000" kern="1200" dirty="0">
                          <a:solidFill>
                            <a:schemeClr val="tx1"/>
                          </a:solidFill>
                          <a:effectLst/>
                          <a:latin typeface="微软雅黑" pitchFamily="34" charset="-122"/>
                          <a:ea typeface="微软雅黑" pitchFamily="34" charset="-122"/>
                          <a:cs typeface="+mn-cs"/>
                        </a:rPr>
                        <a:t> </a:t>
                      </a:r>
                    </a:p>
                  </a:txBody>
                  <a:tcPr marL="0" marR="0" marT="0" marB="0" anchor="ctr"/>
                </a:tc>
                <a:extLst>
                  <a:ext uri="{0D108BD9-81ED-4DB2-BD59-A6C34878D82A}">
                    <a16:rowId xmlns:a16="http://schemas.microsoft.com/office/drawing/2014/main" val="10002"/>
                  </a:ext>
                </a:extLst>
              </a:tr>
              <a:tr h="1008000">
                <a:tc>
                  <a:txBody>
                    <a:bodyPr/>
                    <a:lstStyle/>
                    <a:p>
                      <a:pPr marL="0" algn="ctr"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全国甲卷</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5</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8</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1</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altLang="zh-CN" sz="5000" kern="1200" dirty="0" smtClean="0">
                          <a:solidFill>
                            <a:schemeClr val="tx1"/>
                          </a:solidFill>
                          <a:effectLst/>
                          <a:latin typeface="微软雅黑" pitchFamily="34" charset="-122"/>
                          <a:ea typeface="微软雅黑" pitchFamily="34" charset="-122"/>
                          <a:cs typeface="+mn-cs"/>
                        </a:rPr>
                        <a:t>1</a:t>
                      </a:r>
                      <a:r>
                        <a:rPr lang="zh-CN" sz="5000" kern="1200" dirty="0">
                          <a:solidFill>
                            <a:schemeClr val="tx1"/>
                          </a:solidFill>
                          <a:effectLst/>
                          <a:latin typeface="微软雅黑" pitchFamily="34" charset="-122"/>
                          <a:ea typeface="微软雅黑" pitchFamily="34" charset="-122"/>
                          <a:cs typeface="+mn-cs"/>
                        </a:rPr>
                        <a:t> </a:t>
                      </a:r>
                    </a:p>
                  </a:txBody>
                  <a:tcPr marL="0" marR="0" marT="0" marB="0" anchor="ctr"/>
                </a:tc>
                <a:extLst>
                  <a:ext uri="{0D108BD9-81ED-4DB2-BD59-A6C34878D82A}">
                    <a16:rowId xmlns:a16="http://schemas.microsoft.com/office/drawing/2014/main" val="10003"/>
                  </a:ext>
                </a:extLst>
              </a:tr>
              <a:tr h="1008000">
                <a:tc>
                  <a:txBody>
                    <a:bodyPr/>
                    <a:lstStyle/>
                    <a:p>
                      <a:pPr marL="0" algn="ctr"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全国乙卷</a:t>
                      </a: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8</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5</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1</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tc>
                  <a:txBody>
                    <a:bodyPr/>
                    <a:lstStyle/>
                    <a:p>
                      <a:pPr marL="0" algn="ctr" defTabSz="2118995" rtl="0" eaLnBrk="1" latinLnBrk="0" hangingPunct="1">
                        <a:lnSpc>
                          <a:spcPct val="130000"/>
                        </a:lnSpc>
                        <a:spcAft>
                          <a:spcPts val="0"/>
                        </a:spcAft>
                      </a:pPr>
                      <a:r>
                        <a:rPr lang="en-US" altLang="zh-CN" sz="5000" kern="1200" dirty="0" smtClean="0">
                          <a:solidFill>
                            <a:schemeClr val="tx1"/>
                          </a:solidFill>
                          <a:effectLst/>
                          <a:latin typeface="微软雅黑" pitchFamily="34" charset="-122"/>
                          <a:ea typeface="微软雅黑" pitchFamily="34" charset="-122"/>
                          <a:cs typeface="+mn-cs"/>
                        </a:rPr>
                        <a:t>1</a:t>
                      </a:r>
                      <a:endParaRPr lang="zh-CN" sz="5000" kern="1200" dirty="0">
                        <a:solidFill>
                          <a:schemeClr val="tx1"/>
                        </a:solidFill>
                        <a:effectLst/>
                        <a:latin typeface="微软雅黑" pitchFamily="34" charset="-122"/>
                        <a:ea typeface="微软雅黑" pitchFamily="34" charset="-122"/>
                        <a:cs typeface="+mn-cs"/>
                      </a:endParaRPr>
                    </a:p>
                  </a:txBody>
                  <a:tcPr marL="0" marR="0" marT="0" marB="0" anchor="ctr"/>
                </a:tc>
                <a:extLst>
                  <a:ext uri="{0D108BD9-81ED-4DB2-BD59-A6C34878D82A}">
                    <a16:rowId xmlns:a16="http://schemas.microsoft.com/office/drawing/2014/main" val="3171522121"/>
                  </a:ext>
                </a:extLst>
              </a:tr>
            </a:tbl>
          </a:graphicData>
        </a:graphic>
      </p:graphicFrame>
    </p:spTree>
    <p:extLst>
      <p:ext uri="{BB962C8B-B14F-4D97-AF65-F5344CB8AC3E}">
        <p14:creationId xmlns:p14="http://schemas.microsoft.com/office/powerpoint/2010/main" val="1410361343"/>
      </p:ext>
    </p:extLst>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模拟演练</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69562" y="576027"/>
            <a:ext cx="20090232" cy="5501827"/>
          </a:xfrm>
          <a:prstGeom prst="rect">
            <a:avLst/>
          </a:prstGeom>
        </p:spPr>
        <p:txBody>
          <a:bodyPr wrap="square">
            <a:spAutoFit/>
          </a:bodyPr>
          <a:lstStyle/>
          <a:p>
            <a:pPr algn="just">
              <a:lnSpc>
                <a:spcPct val="150000"/>
              </a:lnSpc>
            </a:pPr>
            <a:r>
              <a:rPr lang="en-US" altLang="zh-CN" sz="4800" dirty="0" smtClean="0">
                <a:latin typeface="微软雅黑" pitchFamily="34" charset="-122"/>
                <a:ea typeface="微软雅黑" pitchFamily="34" charset="-122"/>
              </a:rPr>
              <a:t>(</a:t>
            </a:r>
            <a:r>
              <a:rPr lang="zh-CN" altLang="en-US" sz="4800" dirty="0" smtClean="0">
                <a:latin typeface="微软雅黑" pitchFamily="34" charset="-122"/>
                <a:ea typeface="微软雅黑" pitchFamily="34" charset="-122"/>
              </a:rPr>
              <a:t>　　</a:t>
            </a:r>
            <a:r>
              <a:rPr lang="en-US" altLang="zh-CN" sz="4800" dirty="0" smtClean="0">
                <a:latin typeface="微软雅黑" pitchFamily="34" charset="-122"/>
                <a:ea typeface="微软雅黑" pitchFamily="34" charset="-122"/>
              </a:rPr>
              <a:t>)</a:t>
            </a:r>
            <a:r>
              <a:rPr lang="en-US" altLang="zh-CN" sz="4800" b="1" dirty="0" smtClean="0">
                <a:latin typeface="微软雅黑" pitchFamily="34" charset="-122"/>
                <a:ea typeface="微软雅黑" pitchFamily="34" charset="-122"/>
              </a:rPr>
              <a:t>8. </a:t>
            </a:r>
            <a:r>
              <a:rPr lang="en-US" altLang="zh-CN" sz="4800" dirty="0">
                <a:latin typeface="微软雅黑" pitchFamily="34" charset="-122"/>
                <a:ea typeface="微软雅黑" pitchFamily="34" charset="-122"/>
              </a:rPr>
              <a:t>What can be a suitable title for the text?</a:t>
            </a:r>
          </a:p>
          <a:p>
            <a:pPr algn="just">
              <a:lnSpc>
                <a:spcPct val="150000"/>
              </a:lnSpc>
            </a:pPr>
            <a:r>
              <a:rPr lang="en-US" altLang="zh-CN" sz="4800" dirty="0">
                <a:latin typeface="微软雅黑" pitchFamily="34" charset="-122"/>
                <a:ea typeface="微软雅黑" pitchFamily="34" charset="-122"/>
              </a:rPr>
              <a:t>A. Are your personality traits out of control?</a:t>
            </a:r>
          </a:p>
          <a:p>
            <a:pPr algn="just">
              <a:lnSpc>
                <a:spcPct val="150000"/>
              </a:lnSpc>
            </a:pPr>
            <a:r>
              <a:rPr lang="en-US" altLang="zh-CN" sz="4800" dirty="0">
                <a:latin typeface="微软雅黑" pitchFamily="34" charset="-122"/>
                <a:ea typeface="微软雅黑" pitchFamily="34" charset="-122"/>
              </a:rPr>
              <a:t>B. Are you in love with your personality traits?</a:t>
            </a:r>
          </a:p>
          <a:p>
            <a:pPr algn="just">
              <a:lnSpc>
                <a:spcPct val="150000"/>
              </a:lnSpc>
            </a:pPr>
            <a:r>
              <a:rPr lang="en-US" altLang="zh-CN" sz="4800" dirty="0">
                <a:latin typeface="微软雅黑" pitchFamily="34" charset="-122"/>
                <a:ea typeface="微软雅黑" pitchFamily="34" charset="-122"/>
              </a:rPr>
              <a:t>C. Can a smartphone app change your personality?</a:t>
            </a:r>
          </a:p>
          <a:p>
            <a:pPr algn="just">
              <a:lnSpc>
                <a:spcPct val="150000"/>
              </a:lnSpc>
            </a:pPr>
            <a:r>
              <a:rPr lang="en-US" altLang="zh-CN" sz="4800" dirty="0">
                <a:latin typeface="微软雅黑" pitchFamily="34" charset="-122"/>
                <a:ea typeface="微软雅黑" pitchFamily="34" charset="-122"/>
              </a:rPr>
              <a:t>D. Can digital intervention determine personal desire?</a:t>
            </a:r>
          </a:p>
        </p:txBody>
      </p:sp>
      <p:sp>
        <p:nvSpPr>
          <p:cNvPr id="5" name="矩形 4"/>
          <p:cNvSpPr/>
          <p:nvPr/>
        </p:nvSpPr>
        <p:spPr>
          <a:xfrm>
            <a:off x="2448596" y="468462"/>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C</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4" name="矩形 3"/>
          <p:cNvSpPr/>
          <p:nvPr/>
        </p:nvSpPr>
        <p:spPr>
          <a:xfrm>
            <a:off x="1869562" y="6119369"/>
            <a:ext cx="19945366" cy="6609823"/>
          </a:xfrm>
          <a:prstGeom prst="rect">
            <a:avLst/>
          </a:prstGeom>
        </p:spPr>
        <p:txBody>
          <a:bodyPr wrap="square">
            <a:spAutoFit/>
          </a:bodyPr>
          <a:lstStyle/>
          <a:p>
            <a:pPr lvl="0" algn="just">
              <a:lnSpc>
                <a:spcPct val="150000"/>
              </a:lnSpc>
            </a:pPr>
            <a:r>
              <a:rPr lang="en-US" altLang="zh-CN" sz="4800" b="1" dirty="0" smtClean="0">
                <a:solidFill>
                  <a:srgbClr val="CC0000"/>
                </a:solidFill>
                <a:latin typeface="微软雅黑" panose="020B0503020204020204" pitchFamily="34" charset="-122"/>
                <a:ea typeface="微软雅黑" panose="020B0503020204020204" pitchFamily="34" charset="-122"/>
              </a:rPr>
              <a:t>[</a:t>
            </a:r>
            <a:r>
              <a:rPr lang="zh-CN" altLang="en-US" sz="4800" b="1" dirty="0" smtClean="0">
                <a:solidFill>
                  <a:srgbClr val="CC0000"/>
                </a:solidFill>
                <a:latin typeface="微软雅黑" panose="020B0503020204020204" pitchFamily="34" charset="-122"/>
                <a:ea typeface="微软雅黑" panose="020B0503020204020204" pitchFamily="34" charset="-122"/>
              </a:rPr>
              <a:t>解析</a:t>
            </a:r>
            <a:r>
              <a:rPr lang="en-US" altLang="zh-CN" sz="4800" b="1" dirty="0" smtClean="0">
                <a:solidFill>
                  <a:srgbClr val="CC0000"/>
                </a:solidFill>
                <a:latin typeface="微软雅黑" panose="020B0503020204020204" pitchFamily="34" charset="-122"/>
                <a:ea typeface="微软雅黑" panose="020B0503020204020204" pitchFamily="34" charset="-122"/>
              </a:rPr>
              <a:t>]</a:t>
            </a:r>
            <a:r>
              <a:rPr lang="zh-CN" altLang="en-US" sz="4800" dirty="0">
                <a:solidFill>
                  <a:srgbClr val="CC0000"/>
                </a:solidFill>
                <a:latin typeface="微软雅黑" panose="020B0503020204020204" pitchFamily="34" charset="-122"/>
                <a:ea typeface="微软雅黑" panose="020B0503020204020204" pitchFamily="34" charset="-122"/>
              </a:rPr>
              <a:t>主旨大意题。根据文章第一段第二句“</a:t>
            </a:r>
            <a:r>
              <a:rPr lang="en-US" altLang="zh-CN" sz="4800" dirty="0">
                <a:solidFill>
                  <a:srgbClr val="CC0000"/>
                </a:solidFill>
                <a:latin typeface="微软雅黑" panose="020B0503020204020204" pitchFamily="34" charset="-122"/>
                <a:ea typeface="微软雅黑" panose="020B0503020204020204" pitchFamily="34" charset="-122"/>
              </a:rPr>
              <a:t>What if those personality traits (</a:t>
            </a:r>
            <a:r>
              <a:rPr lang="zh-CN" altLang="en-US" sz="4800" dirty="0">
                <a:solidFill>
                  <a:srgbClr val="CC0000"/>
                </a:solidFill>
                <a:latin typeface="微软雅黑" panose="020B0503020204020204" pitchFamily="34" charset="-122"/>
                <a:ea typeface="微软雅黑" panose="020B0503020204020204" pitchFamily="34" charset="-122"/>
              </a:rPr>
              <a:t>个性特征</a:t>
            </a:r>
            <a:r>
              <a:rPr lang="en-US" altLang="zh-CN" sz="4800" dirty="0">
                <a:solidFill>
                  <a:srgbClr val="CC0000"/>
                </a:solidFill>
                <a:latin typeface="微软雅黑" panose="020B0503020204020204" pitchFamily="34" charset="-122"/>
                <a:ea typeface="微软雅黑" panose="020B0503020204020204" pitchFamily="34" charset="-122"/>
              </a:rPr>
              <a:t>) could be improved with daily use of a smartphone app?”</a:t>
            </a:r>
            <a:r>
              <a:rPr lang="zh-CN" altLang="en-US" sz="4800" dirty="0">
                <a:solidFill>
                  <a:srgbClr val="CC0000"/>
                </a:solidFill>
                <a:latin typeface="微软雅黑" panose="020B0503020204020204" pitchFamily="34" charset="-122"/>
                <a:ea typeface="微软雅黑" panose="020B0503020204020204" pitchFamily="34" charset="-122"/>
              </a:rPr>
              <a:t>及第二段最后一句“</a:t>
            </a:r>
            <a:r>
              <a:rPr lang="en-US" altLang="zh-CN" sz="4800" dirty="0">
                <a:solidFill>
                  <a:srgbClr val="CC0000"/>
                </a:solidFill>
                <a:latin typeface="微软雅黑" panose="020B0503020204020204" pitchFamily="34" charset="-122"/>
                <a:ea typeface="微软雅黑" panose="020B0503020204020204" pitchFamily="34" charset="-122"/>
              </a:rPr>
              <a:t>So we wanted to test whether people…within a relatively short period of time.”</a:t>
            </a:r>
            <a:r>
              <a:rPr lang="zh-CN" altLang="en-US" sz="4800" dirty="0">
                <a:solidFill>
                  <a:srgbClr val="CC0000"/>
                </a:solidFill>
                <a:latin typeface="微软雅黑" panose="020B0503020204020204" pitchFamily="34" charset="-122"/>
                <a:ea typeface="微软雅黑" panose="020B0503020204020204" pitchFamily="34" charset="-122"/>
              </a:rPr>
              <a:t>可知</a:t>
            </a:r>
            <a:r>
              <a:rPr lang="en-US" altLang="zh-CN" sz="4800" dirty="0">
                <a:solidFill>
                  <a:srgbClr val="CC0000"/>
                </a:solidFill>
                <a:latin typeface="微软雅黑" panose="020B0503020204020204" pitchFamily="34" charset="-122"/>
                <a:ea typeface="微软雅黑" panose="020B0503020204020204" pitchFamily="34" charset="-122"/>
              </a:rPr>
              <a:t>,</a:t>
            </a:r>
            <a:r>
              <a:rPr lang="zh-CN" altLang="en-US" sz="4800" dirty="0">
                <a:solidFill>
                  <a:srgbClr val="CC0000"/>
                </a:solidFill>
                <a:latin typeface="微软雅黑" panose="020B0503020204020204" pitchFamily="34" charset="-122"/>
                <a:ea typeface="微软雅黑" panose="020B0503020204020204" pitchFamily="34" charset="-122"/>
              </a:rPr>
              <a:t>文章主要通过研究说明</a:t>
            </a:r>
            <a:r>
              <a:rPr lang="en-US" altLang="zh-CN" sz="4800" dirty="0">
                <a:solidFill>
                  <a:srgbClr val="CC0000"/>
                </a:solidFill>
                <a:latin typeface="微软雅黑" panose="020B0503020204020204" pitchFamily="34" charset="-122"/>
                <a:ea typeface="微软雅黑" panose="020B0503020204020204" pitchFamily="34" charset="-122"/>
              </a:rPr>
              <a:t>,</a:t>
            </a:r>
            <a:r>
              <a:rPr lang="zh-CN" altLang="en-US" sz="4800" dirty="0">
                <a:solidFill>
                  <a:srgbClr val="CC0000"/>
                </a:solidFill>
                <a:latin typeface="微软雅黑" panose="020B0503020204020204" pitchFamily="34" charset="-122"/>
                <a:ea typeface="微软雅黑" panose="020B0503020204020204" pitchFamily="34" charset="-122"/>
              </a:rPr>
              <a:t>人们通过日常使用一款专门研发的智能手机应用程序可以改变自身的个性特征。故选</a:t>
            </a:r>
            <a:r>
              <a:rPr lang="en-US" altLang="zh-CN" sz="4800" dirty="0">
                <a:solidFill>
                  <a:srgbClr val="CC0000"/>
                </a:solidFill>
                <a:latin typeface="微软雅黑" panose="020B0503020204020204" pitchFamily="34" charset="-122"/>
                <a:ea typeface="微软雅黑" panose="020B0503020204020204" pitchFamily="34" charset="-122"/>
              </a:rPr>
              <a:t>C</a:t>
            </a:r>
            <a:r>
              <a:rPr lang="zh-CN" altLang="en-US" sz="48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7240611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备用习题</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00524" y="1206246"/>
            <a:ext cx="20378264" cy="9325630"/>
          </a:xfrm>
          <a:prstGeom prst="rect">
            <a:avLst/>
          </a:prstGeom>
          <a:noFill/>
        </p:spPr>
        <p:txBody>
          <a:bodyPr wrap="square">
            <a:spAutoFit/>
          </a:bodyPr>
          <a:lstStyle/>
          <a:p>
            <a:pPr algn="ctr">
              <a:lnSpc>
                <a:spcPct val="150000"/>
              </a:lnSpc>
            </a:pPr>
            <a:r>
              <a:rPr lang="zh-CN" altLang="zh-CN" sz="5000" b="1" dirty="0" smtClean="0">
                <a:solidFill>
                  <a:srgbClr val="9D234F"/>
                </a:solidFill>
                <a:latin typeface="微软雅黑" panose="020B0503020204020204" pitchFamily="34" charset="-122"/>
                <a:ea typeface="微软雅黑" panose="020B0503020204020204" pitchFamily="34" charset="-122"/>
              </a:rPr>
              <a:t>词数</a:t>
            </a:r>
            <a:r>
              <a:rPr lang="en-US" altLang="zh-CN" sz="5000" b="1" dirty="0" smtClean="0">
                <a:solidFill>
                  <a:srgbClr val="9D234F"/>
                </a:solidFill>
                <a:latin typeface="微软雅黑" panose="020B0503020204020204" pitchFamily="34" charset="-122"/>
                <a:ea typeface="微软雅黑" panose="020B0503020204020204" pitchFamily="34" charset="-122"/>
              </a:rPr>
              <a:t>:242</a:t>
            </a:r>
            <a:r>
              <a:rPr lang="zh-CN" altLang="zh-CN" sz="5000" b="1" dirty="0">
                <a:solidFill>
                  <a:srgbClr val="9D234F"/>
                </a:solidFill>
                <a:latin typeface="微软雅黑" panose="020B0503020204020204" pitchFamily="34" charset="-122"/>
                <a:ea typeface="微软雅黑" panose="020B0503020204020204" pitchFamily="34" charset="-122"/>
              </a:rPr>
              <a:t>　主题</a:t>
            </a:r>
            <a:r>
              <a:rPr lang="en-US" altLang="zh-CN" sz="5000" b="1" dirty="0" smtClean="0">
                <a:solidFill>
                  <a:srgbClr val="9D234F"/>
                </a:solidFill>
                <a:latin typeface="微软雅黑" panose="020B0503020204020204" pitchFamily="34" charset="-122"/>
                <a:ea typeface="微软雅黑" panose="020B0503020204020204" pitchFamily="34" charset="-122"/>
              </a:rPr>
              <a:t>:</a:t>
            </a:r>
            <a:r>
              <a:rPr lang="zh-CN" altLang="en-US" sz="5000" b="1" dirty="0" smtClean="0">
                <a:solidFill>
                  <a:srgbClr val="9D234F"/>
                </a:solidFill>
                <a:latin typeface="微软雅黑" panose="020B0503020204020204" pitchFamily="34" charset="-122"/>
                <a:ea typeface="微软雅黑" panose="020B0503020204020204" pitchFamily="34" charset="-122"/>
              </a:rPr>
              <a:t>四部喜剧电影</a:t>
            </a:r>
            <a:r>
              <a:rPr lang="zh-CN" altLang="zh-CN" sz="5000" b="1" dirty="0">
                <a:solidFill>
                  <a:srgbClr val="9D234F"/>
                </a:solidFill>
                <a:latin typeface="微软雅黑" panose="020B0503020204020204" pitchFamily="34" charset="-122"/>
                <a:ea typeface="微软雅黑" panose="020B0503020204020204" pitchFamily="34" charset="-122"/>
              </a:rPr>
              <a:t>　文体</a:t>
            </a:r>
            <a:r>
              <a:rPr lang="en-US" altLang="zh-CN" sz="5000" b="1" dirty="0" smtClean="0">
                <a:solidFill>
                  <a:srgbClr val="9D234F"/>
                </a:solidFill>
                <a:latin typeface="微软雅黑" panose="020B0503020204020204" pitchFamily="34" charset="-122"/>
                <a:ea typeface="微软雅黑" panose="020B0503020204020204" pitchFamily="34" charset="-122"/>
              </a:rPr>
              <a:t>:</a:t>
            </a:r>
            <a:r>
              <a:rPr lang="zh-CN" altLang="en-US" sz="5000" b="1" dirty="0" smtClean="0">
                <a:solidFill>
                  <a:srgbClr val="9D234F"/>
                </a:solidFill>
                <a:latin typeface="微软雅黑" panose="020B0503020204020204" pitchFamily="34" charset="-122"/>
                <a:ea typeface="微软雅黑" panose="020B0503020204020204" pitchFamily="34" charset="-122"/>
              </a:rPr>
              <a:t>应用</a:t>
            </a:r>
            <a:r>
              <a:rPr lang="zh-CN" altLang="zh-CN" sz="5000" b="1" dirty="0" smtClean="0">
                <a:solidFill>
                  <a:srgbClr val="9D234F"/>
                </a:solidFill>
                <a:latin typeface="微软雅黑" panose="020B0503020204020204" pitchFamily="34" charset="-122"/>
                <a:ea typeface="微软雅黑" panose="020B0503020204020204" pitchFamily="34" charset="-122"/>
              </a:rPr>
              <a:t>文</a:t>
            </a:r>
            <a:endParaRPr lang="en-US" altLang="zh-CN" sz="5000" b="1" dirty="0" smtClean="0">
              <a:solidFill>
                <a:srgbClr val="9D234F"/>
              </a:solidFill>
              <a:latin typeface="微软雅黑" panose="020B0503020204020204" pitchFamily="34" charset="-122"/>
              <a:ea typeface="微软雅黑" panose="020B0503020204020204" pitchFamily="34" charset="-122"/>
            </a:endParaRPr>
          </a:p>
          <a:p>
            <a:pPr algn="just">
              <a:lnSpc>
                <a:spcPct val="150000"/>
              </a:lnSpc>
            </a:pPr>
            <a:r>
              <a:rPr lang="en-US" altLang="zh-CN" sz="5000" dirty="0" smtClean="0">
                <a:latin typeface="微软雅黑" pitchFamily="34" charset="-122"/>
                <a:ea typeface="微软雅黑" pitchFamily="34" charset="-122"/>
              </a:rPr>
              <a:t>       </a:t>
            </a:r>
            <a:r>
              <a:rPr lang="en-US" altLang="zh-CN" sz="5000" i="1" dirty="0" smtClean="0">
                <a:latin typeface="微软雅黑" pitchFamily="34" charset="-122"/>
                <a:ea typeface="微软雅黑" pitchFamily="34" charset="-122"/>
              </a:rPr>
              <a:t>COMING</a:t>
            </a:r>
            <a:r>
              <a:rPr lang="en-US" altLang="zh-CN" sz="5000" dirty="0" smtClean="0">
                <a:latin typeface="微软雅黑" pitchFamily="34" charset="-122"/>
                <a:ea typeface="微软雅黑" pitchFamily="34" charset="-122"/>
              </a:rPr>
              <a:t> </a:t>
            </a:r>
            <a:r>
              <a:rPr lang="en-US" altLang="zh-CN" sz="5000" i="1" dirty="0">
                <a:latin typeface="微软雅黑" pitchFamily="34" charset="-122"/>
                <a:ea typeface="微软雅黑" pitchFamily="34" charset="-122"/>
              </a:rPr>
              <a:t>TO</a:t>
            </a:r>
            <a:r>
              <a:rPr lang="en-US" altLang="zh-CN" sz="5000" dirty="0">
                <a:latin typeface="微软雅黑" pitchFamily="34" charset="-122"/>
                <a:ea typeface="微软雅黑" pitchFamily="34" charset="-122"/>
              </a:rPr>
              <a:t> </a:t>
            </a:r>
            <a:r>
              <a:rPr lang="en-US" altLang="zh-CN" sz="5000" i="1" dirty="0">
                <a:latin typeface="微软雅黑" pitchFamily="34" charset="-122"/>
                <a:ea typeface="微软雅黑" pitchFamily="34" charset="-122"/>
              </a:rPr>
              <a:t>AMERICA</a:t>
            </a:r>
            <a:r>
              <a:rPr lang="en-US" altLang="zh-CN" sz="5000" dirty="0">
                <a:latin typeface="微软雅黑" pitchFamily="34" charset="-122"/>
                <a:ea typeface="微软雅黑" pitchFamily="34" charset="-122"/>
              </a:rPr>
              <a:t> (1988)</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This </a:t>
            </a:r>
            <a:r>
              <a:rPr lang="en-US" altLang="zh-CN" sz="5000" dirty="0">
                <a:latin typeface="微软雅黑" pitchFamily="34" charset="-122"/>
                <a:ea typeface="微软雅黑" pitchFamily="34" charset="-122"/>
              </a:rPr>
              <a:t>movie continues to be a classic. Watching it as a kid, I thought all the characters that Eddie Murphy and </a:t>
            </a:r>
            <a:r>
              <a:rPr lang="en-US" altLang="zh-CN" sz="5000" dirty="0" err="1">
                <a:latin typeface="微软雅黑" pitchFamily="34" charset="-122"/>
                <a:ea typeface="微软雅黑" pitchFamily="34" charset="-122"/>
              </a:rPr>
              <a:t>Arsenio</a:t>
            </a:r>
            <a:r>
              <a:rPr lang="en-US" altLang="zh-CN" sz="5000" dirty="0">
                <a:latin typeface="微软雅黑" pitchFamily="34" charset="-122"/>
                <a:ea typeface="微软雅黑" pitchFamily="34" charset="-122"/>
              </a:rPr>
              <a:t> Hall played in the movie were extremely funny. But even more than the comedy, I loved the scale of this film</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the size of the wedding and the scope of the ceremony with the African dancers. It never feels like a small, cheap movie</a:t>
            </a:r>
            <a:r>
              <a:rPr lang="en-US" altLang="zh-CN" sz="5000" dirty="0" smtClean="0">
                <a:latin typeface="微软雅黑" pitchFamily="34" charset="-122"/>
                <a:ea typeface="微软雅黑" pitchFamily="34" charset="-122"/>
              </a:rPr>
              <a:t>.</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2420869513"/>
      </p:ext>
    </p:extLst>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备用习题</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00524" y="1783327"/>
            <a:ext cx="20378264" cy="8171468"/>
          </a:xfrm>
          <a:prstGeom prst="rect">
            <a:avLst/>
          </a:prstGeom>
          <a:noFill/>
        </p:spPr>
        <p:txBody>
          <a:bodyPr wrap="square">
            <a:spAutoFit/>
          </a:bodyPr>
          <a:lstStyle/>
          <a:p>
            <a:pPr algn="just">
              <a:lnSpc>
                <a:spcPct val="150000"/>
              </a:lnSpc>
            </a:pPr>
            <a:r>
              <a:rPr lang="en-US" altLang="zh-CN" sz="5000" i="1" dirty="0" smtClean="0">
                <a:latin typeface="微软雅黑" pitchFamily="34" charset="-122"/>
                <a:ea typeface="微软雅黑" pitchFamily="34" charset="-122"/>
              </a:rPr>
              <a:t>       BRIDESMAIDS</a:t>
            </a:r>
            <a:r>
              <a:rPr lang="en-US" altLang="zh-CN" sz="5000" dirty="0" smtClean="0">
                <a:latin typeface="微软雅黑" pitchFamily="34" charset="-122"/>
                <a:ea typeface="微软雅黑" pitchFamily="34" charset="-122"/>
              </a:rPr>
              <a:t> </a:t>
            </a:r>
            <a:r>
              <a:rPr lang="en-US" altLang="zh-CN" sz="5000" dirty="0">
                <a:latin typeface="微软雅黑" pitchFamily="34" charset="-122"/>
                <a:ea typeface="微软雅黑" pitchFamily="34" charset="-122"/>
              </a:rPr>
              <a:t>(2011)</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I </a:t>
            </a:r>
            <a:r>
              <a:rPr lang="en-US" altLang="zh-CN" sz="5000" dirty="0">
                <a:latin typeface="微软雅黑" pitchFamily="34" charset="-122"/>
                <a:ea typeface="微软雅黑" pitchFamily="34" charset="-122"/>
              </a:rPr>
              <a:t>remember watching it in the theatre and thinking that this will forever change the face of comedy. Not only was it about women, but they </a:t>
            </a:r>
            <a:r>
              <a:rPr lang="en-US" altLang="zh-CN" sz="5000" dirty="0" smtClean="0">
                <a:latin typeface="微软雅黑" pitchFamily="34" charset="-122"/>
                <a:ea typeface="微软雅黑" pitchFamily="34" charset="-122"/>
              </a:rPr>
              <a:t>weren't </a:t>
            </a:r>
            <a:r>
              <a:rPr lang="en-US" altLang="zh-CN" sz="5000" dirty="0">
                <a:latin typeface="微软雅黑" pitchFamily="34" charset="-122"/>
                <a:ea typeface="微软雅黑" pitchFamily="34" charset="-122"/>
              </a:rPr>
              <a:t>all gorgeous women. </a:t>
            </a:r>
            <a:r>
              <a:rPr lang="en-US" altLang="zh-CN" sz="5000" i="1" dirty="0">
                <a:latin typeface="微软雅黑" pitchFamily="34" charset="-122"/>
                <a:ea typeface="微软雅黑" pitchFamily="34" charset="-122"/>
              </a:rPr>
              <a:t>Bridesmaids</a:t>
            </a:r>
            <a:r>
              <a:rPr lang="en-US" altLang="zh-CN" sz="5000" dirty="0">
                <a:latin typeface="微软雅黑" pitchFamily="34" charset="-122"/>
                <a:ea typeface="微软雅黑" pitchFamily="34" charset="-122"/>
              </a:rPr>
              <a:t> tells a story about five bridesmaids all experiencing different struggles in life. But due to the wedding, they became friends and faced the challenges in life</a:t>
            </a:r>
            <a:r>
              <a:rPr lang="en-US" altLang="zh-CN" sz="5000" dirty="0" smtClean="0">
                <a:latin typeface="微软雅黑" pitchFamily="34" charset="-122"/>
                <a:ea typeface="微软雅黑" pitchFamily="34" charset="-122"/>
              </a:rPr>
              <a:t>.</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688979864"/>
      </p:ext>
    </p:extLst>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备用习题</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800524" y="2360408"/>
            <a:ext cx="20378264" cy="7017306"/>
          </a:xfrm>
          <a:prstGeom prst="rect">
            <a:avLst/>
          </a:prstGeom>
          <a:noFill/>
        </p:spPr>
        <p:txBody>
          <a:bodyPr wrap="square">
            <a:spAutoFit/>
          </a:bodyPr>
          <a:lstStyle/>
          <a:p>
            <a:pPr algn="just">
              <a:lnSpc>
                <a:spcPct val="150000"/>
              </a:lnSpc>
            </a:pPr>
            <a:r>
              <a:rPr lang="en-US" altLang="zh-CN" sz="5000" i="1" dirty="0" smtClean="0">
                <a:latin typeface="微软雅黑" pitchFamily="34" charset="-122"/>
                <a:ea typeface="微软雅黑" pitchFamily="34" charset="-122"/>
              </a:rPr>
              <a:t>       WHEN</a:t>
            </a:r>
            <a:r>
              <a:rPr lang="en-US" altLang="zh-CN" sz="5000" dirty="0" smtClean="0">
                <a:latin typeface="微软雅黑" pitchFamily="34" charset="-122"/>
                <a:ea typeface="微软雅黑" pitchFamily="34" charset="-122"/>
              </a:rPr>
              <a:t> </a:t>
            </a:r>
            <a:r>
              <a:rPr lang="en-US" altLang="zh-CN" sz="5000" i="1" dirty="0">
                <a:latin typeface="微软雅黑" pitchFamily="34" charset="-122"/>
                <a:ea typeface="微软雅黑" pitchFamily="34" charset="-122"/>
              </a:rPr>
              <a:t>HARRY</a:t>
            </a:r>
            <a:r>
              <a:rPr lang="en-US" altLang="zh-CN" sz="5000" dirty="0">
                <a:latin typeface="微软雅黑" pitchFamily="34" charset="-122"/>
                <a:ea typeface="微软雅黑" pitchFamily="34" charset="-122"/>
              </a:rPr>
              <a:t> </a:t>
            </a:r>
            <a:r>
              <a:rPr lang="en-US" altLang="zh-CN" sz="5000" i="1" dirty="0">
                <a:latin typeface="微软雅黑" pitchFamily="34" charset="-122"/>
                <a:ea typeface="微软雅黑" pitchFamily="34" charset="-122"/>
              </a:rPr>
              <a:t>MET</a:t>
            </a:r>
            <a:r>
              <a:rPr lang="en-US" altLang="zh-CN" sz="5000" dirty="0">
                <a:latin typeface="微软雅黑" pitchFamily="34" charset="-122"/>
                <a:ea typeface="微软雅黑" pitchFamily="34" charset="-122"/>
              </a:rPr>
              <a:t> </a:t>
            </a:r>
            <a:r>
              <a:rPr lang="en-US" altLang="zh-CN" sz="5000" i="1" dirty="0">
                <a:latin typeface="微软雅黑" pitchFamily="34" charset="-122"/>
                <a:ea typeface="微软雅黑" pitchFamily="34" charset="-122"/>
              </a:rPr>
              <a:t>SALLY</a:t>
            </a:r>
            <a:r>
              <a:rPr lang="en-US" altLang="zh-CN" sz="5000" dirty="0">
                <a:latin typeface="微软雅黑" pitchFamily="34" charset="-122"/>
                <a:ea typeface="微软雅黑" pitchFamily="34" charset="-122"/>
              </a:rPr>
              <a:t> (1989)</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I </a:t>
            </a:r>
            <a:r>
              <a:rPr lang="en-US" altLang="zh-CN" sz="5000" dirty="0">
                <a:latin typeface="微软雅黑" pitchFamily="34" charset="-122"/>
                <a:ea typeface="微软雅黑" pitchFamily="34" charset="-122"/>
              </a:rPr>
              <a:t>fell in love with Nora Ephron after watching this movie. I always go back to it when I write dialogues between two characters who are madly in love with each other, because </a:t>
            </a:r>
            <a:r>
              <a:rPr lang="en-US" altLang="zh-CN" sz="5000" dirty="0" smtClean="0">
                <a:latin typeface="微软雅黑" pitchFamily="34" charset="-122"/>
                <a:ea typeface="微软雅黑" pitchFamily="34" charset="-122"/>
              </a:rPr>
              <a:t>you're </a:t>
            </a:r>
            <a:r>
              <a:rPr lang="en-US" altLang="zh-CN" sz="5000" dirty="0">
                <a:latin typeface="微软雅黑" pitchFamily="34" charset="-122"/>
                <a:ea typeface="微软雅黑" pitchFamily="34" charset="-122"/>
              </a:rPr>
              <a:t>hard-pressed to find dialogues as sharp as this. </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basically a master class. </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still my </a:t>
            </a:r>
            <a:r>
              <a:rPr lang="en-US" altLang="zh-CN" sz="5000" dirty="0" err="1">
                <a:latin typeface="微软雅黑" pitchFamily="34" charset="-122"/>
                <a:ea typeface="微软雅黑" pitchFamily="34" charset="-122"/>
              </a:rPr>
              <a:t>favourite</a:t>
            </a:r>
            <a:r>
              <a:rPr lang="en-US" altLang="zh-CN" sz="5000" dirty="0">
                <a:latin typeface="微软雅黑" pitchFamily="34" charset="-122"/>
                <a:ea typeface="微软雅黑" pitchFamily="34" charset="-122"/>
              </a:rPr>
              <a:t> romantic comedy</a:t>
            </a:r>
            <a:r>
              <a:rPr lang="en-US" altLang="zh-CN" sz="5000" dirty="0" smtClean="0">
                <a:latin typeface="微软雅黑" pitchFamily="34" charset="-122"/>
                <a:ea typeface="微软雅黑" pitchFamily="34" charset="-122"/>
              </a:rPr>
              <a:t>.</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2856855935"/>
      </p:ext>
    </p:extLst>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1800524" y="2215378"/>
            <a:ext cx="21326724" cy="1110497"/>
          </a:xfrm>
          <a:prstGeom prst="rect">
            <a:avLst/>
          </a:prstGeom>
        </p:spPr>
        <p:txBody>
          <a:bodyPr wrap="square">
            <a:spAutoFit/>
          </a:bodyPr>
          <a:lstStyle/>
          <a:p>
            <a:pPr>
              <a:lnSpc>
                <a:spcPct val="150000"/>
              </a:lnSpc>
              <a:spcAft>
                <a:spcPts val="1200"/>
              </a:spcAft>
            </a:pPr>
            <a:r>
              <a:rPr lang="en-US" altLang="zh-CN" sz="5000" dirty="0">
                <a:solidFill>
                  <a:srgbClr val="9D234F"/>
                </a:solidFill>
                <a:latin typeface="微软雅黑" panose="020B0503020204020204" pitchFamily="34" charset="-122"/>
                <a:ea typeface="微软雅黑" panose="020B0503020204020204" pitchFamily="34" charset="-122"/>
              </a:rPr>
              <a:t>     </a:t>
            </a:r>
            <a:endParaRPr lang="en-US" altLang="zh-CN" sz="5000"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EAE330-5C18-4C06-A751-6D495EBCC364}"/>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备用习题</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42DB8AE-491F-41ED-9C16-9C12EDD60C9D}"/>
              </a:ext>
            </a:extLst>
          </p:cNvPr>
          <p:cNvSpPr txBox="1"/>
          <p:nvPr/>
        </p:nvSpPr>
        <p:spPr>
          <a:xfrm>
            <a:off x="1692512" y="2360408"/>
            <a:ext cx="20378264" cy="7017306"/>
          </a:xfrm>
          <a:prstGeom prst="rect">
            <a:avLst/>
          </a:prstGeom>
          <a:noFill/>
        </p:spPr>
        <p:txBody>
          <a:bodyPr wrap="square">
            <a:spAutoFit/>
          </a:bodyPr>
          <a:lstStyle/>
          <a:p>
            <a:pPr algn="just">
              <a:lnSpc>
                <a:spcPct val="150000"/>
              </a:lnSpc>
            </a:pPr>
            <a:r>
              <a:rPr lang="en-US" altLang="zh-CN" sz="5000" i="1" dirty="0" smtClean="0">
                <a:latin typeface="微软雅黑" pitchFamily="34" charset="-122"/>
                <a:ea typeface="微软雅黑" pitchFamily="34" charset="-122"/>
              </a:rPr>
              <a:t>       BIG</a:t>
            </a:r>
            <a:r>
              <a:rPr lang="en-US" altLang="zh-CN" sz="5000" dirty="0" smtClean="0">
                <a:latin typeface="微软雅黑" pitchFamily="34" charset="-122"/>
                <a:ea typeface="微软雅黑" pitchFamily="34" charset="-122"/>
              </a:rPr>
              <a:t> </a:t>
            </a:r>
            <a:r>
              <a:rPr lang="en-US" altLang="zh-CN" sz="5000" dirty="0">
                <a:latin typeface="微软雅黑" pitchFamily="34" charset="-122"/>
                <a:ea typeface="微软雅黑" pitchFamily="34" charset="-122"/>
              </a:rPr>
              <a:t>(1988)</a:t>
            </a:r>
            <a:endParaRPr lang="zh-CN" altLang="zh-CN" sz="5000" dirty="0">
              <a:latin typeface="微软雅黑" pitchFamily="34" charset="-122"/>
              <a:ea typeface="微软雅黑" pitchFamily="34" charset="-122"/>
            </a:endParaRPr>
          </a:p>
          <a:p>
            <a:pPr algn="just">
              <a:lnSpc>
                <a:spcPct val="150000"/>
              </a:lnSpc>
            </a:pPr>
            <a:r>
              <a:rPr lang="en-US" altLang="zh-CN" sz="5000" dirty="0" smtClean="0">
                <a:latin typeface="微软雅黑" pitchFamily="34" charset="-122"/>
                <a:ea typeface="微软雅黑" pitchFamily="34" charset="-122"/>
              </a:rPr>
              <a:t>       Tom </a:t>
            </a:r>
            <a:r>
              <a:rPr lang="en-US" altLang="zh-CN" sz="5000" dirty="0">
                <a:latin typeface="微软雅黑" pitchFamily="34" charset="-122"/>
                <a:ea typeface="微软雅黑" pitchFamily="34" charset="-122"/>
              </a:rPr>
              <a:t>Hanks is incredible, and there are so many funny, lovely moments in it. My </a:t>
            </a:r>
            <a:r>
              <a:rPr lang="en-US" altLang="zh-CN" sz="5000" dirty="0" err="1">
                <a:latin typeface="微软雅黑" pitchFamily="34" charset="-122"/>
                <a:ea typeface="微软雅黑" pitchFamily="34" charset="-122"/>
              </a:rPr>
              <a:t>favourite</a:t>
            </a:r>
            <a:r>
              <a:rPr lang="en-US" altLang="zh-CN" sz="5000" dirty="0">
                <a:latin typeface="微软雅黑" pitchFamily="34" charset="-122"/>
                <a:ea typeface="微软雅黑" pitchFamily="34" charset="-122"/>
              </a:rPr>
              <a:t> scene is when Tom Hanks and Robert Loggia play </a:t>
            </a:r>
            <a:r>
              <a:rPr lang="zh-CN" altLang="zh-CN" sz="5000" dirty="0">
                <a:latin typeface="微软雅黑" pitchFamily="34" charset="-122"/>
                <a:ea typeface="微软雅黑" pitchFamily="34" charset="-122"/>
              </a:rPr>
              <a:t>“</a:t>
            </a:r>
            <a:r>
              <a:rPr lang="en-US" altLang="zh-CN" sz="5000" dirty="0">
                <a:latin typeface="微软雅黑" pitchFamily="34" charset="-122"/>
                <a:ea typeface="微软雅黑" pitchFamily="34" charset="-122"/>
              </a:rPr>
              <a:t>Chopsticks</a:t>
            </a:r>
            <a:r>
              <a:rPr lang="zh-CN" altLang="zh-CN" sz="5000" dirty="0">
                <a:latin typeface="微软雅黑" pitchFamily="34" charset="-122"/>
                <a:ea typeface="微软雅黑" pitchFamily="34" charset="-122"/>
              </a:rPr>
              <a:t>” </a:t>
            </a:r>
            <a:r>
              <a:rPr lang="en-US" altLang="zh-CN" sz="5000" dirty="0">
                <a:latin typeface="微软雅黑" pitchFamily="34" charset="-122"/>
                <a:ea typeface="微软雅黑" pitchFamily="34" charset="-122"/>
              </a:rPr>
              <a:t>with their feet using the giant piano at </a:t>
            </a:r>
            <a:r>
              <a:rPr lang="en-US" altLang="zh-CN" sz="5000" dirty="0" err="1">
                <a:latin typeface="微软雅黑" pitchFamily="34" charset="-122"/>
                <a:ea typeface="微软雅黑" pitchFamily="34" charset="-122"/>
              </a:rPr>
              <a:t>FAO</a:t>
            </a:r>
            <a:r>
              <a:rPr lang="en-US" altLang="zh-CN" sz="5000" dirty="0">
                <a:latin typeface="微软雅黑" pitchFamily="34" charset="-122"/>
                <a:ea typeface="微软雅黑" pitchFamily="34" charset="-122"/>
              </a:rPr>
              <a:t> Schwarz. </a:t>
            </a:r>
            <a:r>
              <a:rPr lang="en-US" altLang="zh-CN" sz="5000" dirty="0" smtClean="0">
                <a:latin typeface="微软雅黑" pitchFamily="34" charset="-122"/>
                <a:ea typeface="微软雅黑" pitchFamily="34" charset="-122"/>
              </a:rPr>
              <a:t>It's </a:t>
            </a:r>
            <a:r>
              <a:rPr lang="en-US" altLang="zh-CN" sz="5000" dirty="0">
                <a:latin typeface="微软雅黑" pitchFamily="34" charset="-122"/>
                <a:ea typeface="微软雅黑" pitchFamily="34" charset="-122"/>
              </a:rPr>
              <a:t>really well-written with lots of laughs, but a lot of heart.</a:t>
            </a:r>
            <a:endParaRPr lang="zh-CN" altLang="zh-CN" sz="5000" dirty="0">
              <a:latin typeface="微软雅黑" pitchFamily="34" charset="-122"/>
              <a:ea typeface="微软雅黑" pitchFamily="34" charset="-122"/>
            </a:endParaRPr>
          </a:p>
        </p:txBody>
      </p:sp>
    </p:spTree>
    <p:extLst>
      <p:ext uri="{BB962C8B-B14F-4D97-AF65-F5344CB8AC3E}">
        <p14:creationId xmlns:p14="http://schemas.microsoft.com/office/powerpoint/2010/main" val="679877224"/>
      </p:ext>
    </p:extLst>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备用习题</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69562" y="773206"/>
            <a:ext cx="20090232" cy="5863144"/>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en-US"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smtClean="0">
                <a:latin typeface="微软雅黑" pitchFamily="34" charset="-122"/>
                <a:ea typeface="微软雅黑" pitchFamily="34" charset="-122"/>
              </a:rPr>
              <a:t>1. </a:t>
            </a:r>
            <a:r>
              <a:rPr lang="en-US" altLang="zh-CN" sz="5000" dirty="0" smtClean="0">
                <a:latin typeface="微软雅黑" pitchFamily="34" charset="-122"/>
                <a:ea typeface="微软雅黑" pitchFamily="34" charset="-122"/>
              </a:rPr>
              <a:t>What </a:t>
            </a:r>
            <a:r>
              <a:rPr lang="en-US" altLang="zh-CN" sz="5000" dirty="0">
                <a:latin typeface="微软雅黑" pitchFamily="34" charset="-122"/>
                <a:ea typeface="微软雅黑" pitchFamily="34" charset="-122"/>
              </a:rPr>
              <a:t>do we know about the film COMING TO AMERICA?</a:t>
            </a:r>
          </a:p>
          <a:p>
            <a:pPr algn="just">
              <a:lnSpc>
                <a:spcPct val="150000"/>
              </a:lnSpc>
            </a:pPr>
            <a:r>
              <a:rPr lang="en-US" altLang="zh-CN" sz="5000" dirty="0">
                <a:latin typeface="微软雅黑" pitchFamily="34" charset="-122"/>
                <a:ea typeface="微软雅黑" pitchFamily="34" charset="-122"/>
              </a:rPr>
              <a:t>A</a:t>
            </a:r>
            <a:r>
              <a:rPr lang="en-US" altLang="zh-CN" sz="5000" dirty="0" smtClean="0">
                <a:latin typeface="微软雅黑" pitchFamily="34" charset="-122"/>
                <a:ea typeface="微软雅黑" pitchFamily="34" charset="-122"/>
              </a:rPr>
              <a:t>. The </a:t>
            </a:r>
            <a:r>
              <a:rPr lang="en-US" altLang="zh-CN" sz="5000" dirty="0">
                <a:latin typeface="微软雅黑" pitchFamily="34" charset="-122"/>
                <a:ea typeface="微软雅黑" pitchFamily="34" charset="-122"/>
              </a:rPr>
              <a:t>characters were boring.</a:t>
            </a:r>
          </a:p>
          <a:p>
            <a:pPr algn="just">
              <a:lnSpc>
                <a:spcPct val="150000"/>
              </a:lnSpc>
            </a:pPr>
            <a:r>
              <a:rPr lang="en-US" altLang="zh-CN" sz="5000" dirty="0">
                <a:latin typeface="微软雅黑" pitchFamily="34" charset="-122"/>
                <a:ea typeface="微软雅黑" pitchFamily="34" charset="-122"/>
              </a:rPr>
              <a:t>B</a:t>
            </a:r>
            <a:r>
              <a:rPr lang="en-US" altLang="zh-CN" sz="5000" dirty="0" smtClean="0">
                <a:latin typeface="微软雅黑" pitchFamily="34" charset="-122"/>
                <a:ea typeface="微软雅黑" pitchFamily="34" charset="-122"/>
              </a:rPr>
              <a:t>. It </a:t>
            </a:r>
            <a:r>
              <a:rPr lang="en-US" altLang="zh-CN" sz="5000" dirty="0">
                <a:latin typeface="微软雅黑" pitchFamily="34" charset="-122"/>
                <a:ea typeface="微软雅黑" pitchFamily="34" charset="-122"/>
              </a:rPr>
              <a:t>was adapted from a classic.</a:t>
            </a:r>
          </a:p>
          <a:p>
            <a:pPr algn="just">
              <a:lnSpc>
                <a:spcPct val="150000"/>
              </a:lnSpc>
            </a:pPr>
            <a:r>
              <a:rPr lang="en-US" altLang="zh-CN" sz="5000" dirty="0">
                <a:latin typeface="微软雅黑" pitchFamily="34" charset="-122"/>
                <a:ea typeface="微软雅黑" pitchFamily="34" charset="-122"/>
              </a:rPr>
              <a:t>C</a:t>
            </a:r>
            <a:r>
              <a:rPr lang="en-US" altLang="zh-CN" sz="5000" dirty="0" smtClean="0">
                <a:latin typeface="微软雅黑" pitchFamily="34" charset="-122"/>
                <a:ea typeface="微软雅黑" pitchFamily="34" charset="-122"/>
              </a:rPr>
              <a:t>. The </a:t>
            </a:r>
            <a:r>
              <a:rPr lang="en-US" altLang="zh-CN" sz="5000" dirty="0">
                <a:latin typeface="微软雅黑" pitchFamily="34" charset="-122"/>
                <a:ea typeface="微软雅黑" pitchFamily="34" charset="-122"/>
              </a:rPr>
              <a:t>scale of the film was small.</a:t>
            </a:r>
          </a:p>
          <a:p>
            <a:pPr algn="just">
              <a:lnSpc>
                <a:spcPct val="150000"/>
              </a:lnSpc>
            </a:pPr>
            <a:r>
              <a:rPr lang="en-US" altLang="zh-CN" sz="5000" dirty="0">
                <a:latin typeface="微软雅黑" pitchFamily="34" charset="-122"/>
                <a:ea typeface="微软雅黑" pitchFamily="34" charset="-122"/>
              </a:rPr>
              <a:t>D</a:t>
            </a:r>
            <a:r>
              <a:rPr lang="en-US" altLang="zh-CN" sz="5000" dirty="0" smtClean="0">
                <a:latin typeface="微软雅黑" pitchFamily="34" charset="-122"/>
                <a:ea typeface="微软雅黑" pitchFamily="34" charset="-122"/>
              </a:rPr>
              <a:t>. It </a:t>
            </a:r>
            <a:r>
              <a:rPr lang="en-US" altLang="zh-CN" sz="5000" dirty="0">
                <a:latin typeface="微软雅黑" pitchFamily="34" charset="-122"/>
                <a:ea typeface="微软雅黑" pitchFamily="34" charset="-122"/>
              </a:rPr>
              <a:t>was made on a low budget.</a:t>
            </a:r>
          </a:p>
        </p:txBody>
      </p:sp>
      <p:sp>
        <p:nvSpPr>
          <p:cNvPr id="5" name="矩形 4"/>
          <p:cNvSpPr/>
          <p:nvPr/>
        </p:nvSpPr>
        <p:spPr>
          <a:xfrm>
            <a:off x="2493483" y="612478"/>
            <a:ext cx="922491" cy="1314206"/>
          </a:xfrm>
          <a:prstGeom prst="rect">
            <a:avLst/>
          </a:prstGeom>
        </p:spPr>
        <p:txBody>
          <a:bodyPr wrap="square">
            <a:spAutoFit/>
          </a:bodyPr>
          <a:lstStyle/>
          <a:p>
            <a:pPr>
              <a:lnSpc>
                <a:spcPct val="150000"/>
              </a:lnSpc>
            </a:pPr>
            <a:r>
              <a:rPr lang="en-US" altLang="zh-CN" sz="6000" b="1" dirty="0" smtClean="0">
                <a:solidFill>
                  <a:srgbClr val="CC0000"/>
                </a:solidFill>
                <a:latin typeface="微软雅黑" panose="020B0503020204020204" pitchFamily="34" charset="-122"/>
                <a:ea typeface="微软雅黑" panose="020B0503020204020204" pitchFamily="34" charset="-122"/>
              </a:rPr>
              <a:t>D</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1579831" y="6500351"/>
            <a:ext cx="20090232" cy="2264659"/>
          </a:xfrm>
          <a:prstGeom prst="rect">
            <a:avLst/>
          </a:prstGeom>
        </p:spPr>
        <p:txBody>
          <a:bodyPr wrap="square">
            <a:spAutoFit/>
          </a:bodyPr>
          <a:lstStyle/>
          <a:p>
            <a:pPr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文章大意</a:t>
            </a: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本文是一篇应用文。作者介绍了自己看过的四部喜剧电影</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以及对这四部电影的看法。</a:t>
            </a:r>
          </a:p>
        </p:txBody>
      </p:sp>
      <p:sp>
        <p:nvSpPr>
          <p:cNvPr id="4" name="矩形 3"/>
          <p:cNvSpPr/>
          <p:nvPr/>
        </p:nvSpPr>
        <p:spPr>
          <a:xfrm>
            <a:off x="1724697" y="8765010"/>
            <a:ext cx="19945366" cy="3554819"/>
          </a:xfrm>
          <a:prstGeom prst="rect">
            <a:avLst/>
          </a:prstGeom>
        </p:spPr>
        <p:txBody>
          <a:bodyPr wrap="square">
            <a:spAutoFit/>
          </a:bodyPr>
          <a:lstStyle/>
          <a:p>
            <a:pPr lvl="0" algn="just">
              <a:lnSpc>
                <a:spcPct val="150000"/>
              </a:lnSpc>
            </a:pPr>
            <a:r>
              <a:rPr lang="en-US" altLang="zh-CN" sz="5000" b="1" dirty="0">
                <a:solidFill>
                  <a:srgbClr val="CC0000"/>
                </a:solidFill>
                <a:latin typeface="微软雅黑" panose="020B0503020204020204" pitchFamily="34" charset="-122"/>
                <a:ea typeface="微软雅黑" panose="020B0503020204020204" pitchFamily="34" charset="-122"/>
              </a:rPr>
              <a:t>[</a:t>
            </a:r>
            <a:r>
              <a:rPr lang="zh-CN" altLang="en-US" sz="5000" b="1" dirty="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a:t>
            </a:r>
            <a:r>
              <a:rPr lang="en-US" altLang="zh-CN" sz="5000" i="1" dirty="0">
                <a:solidFill>
                  <a:srgbClr val="CC0000"/>
                </a:solidFill>
                <a:latin typeface="微软雅黑" panose="020B0503020204020204" pitchFamily="34" charset="-122"/>
                <a:ea typeface="微软雅黑" panose="020B0503020204020204" pitchFamily="34" charset="-122"/>
              </a:rPr>
              <a:t>COMING TO AMERICA </a:t>
            </a:r>
            <a:r>
              <a:rPr lang="en-US" altLang="zh-CN" sz="5000" dirty="0">
                <a:solidFill>
                  <a:srgbClr val="CC0000"/>
                </a:solidFill>
                <a:latin typeface="微软雅黑" panose="020B0503020204020204" pitchFamily="34" charset="-122"/>
                <a:ea typeface="微软雅黑" panose="020B0503020204020204" pitchFamily="34" charset="-122"/>
              </a:rPr>
              <a:t>(1988)</a:t>
            </a:r>
            <a:r>
              <a:rPr lang="zh-CN" altLang="en-US" sz="5000" dirty="0">
                <a:solidFill>
                  <a:srgbClr val="CC0000"/>
                </a:solidFill>
                <a:latin typeface="微软雅黑" panose="020B0503020204020204" pitchFamily="34" charset="-122"/>
                <a:ea typeface="微软雅黑" panose="020B0503020204020204" pitchFamily="34" charset="-122"/>
              </a:rPr>
              <a:t>中最后一句“</a:t>
            </a:r>
            <a:r>
              <a:rPr lang="en-US" altLang="zh-CN" sz="5000" dirty="0">
                <a:solidFill>
                  <a:srgbClr val="CC0000"/>
                </a:solidFill>
                <a:latin typeface="微软雅黑" panose="020B0503020204020204" pitchFamily="34" charset="-122"/>
                <a:ea typeface="微软雅黑" panose="020B0503020204020204" pitchFamily="34" charset="-122"/>
              </a:rPr>
              <a:t>It never feels like a small, cheap movie.”</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en-US" altLang="zh-CN" sz="5000" i="1" dirty="0">
                <a:solidFill>
                  <a:srgbClr val="CC0000"/>
                </a:solidFill>
                <a:latin typeface="微软雅黑" panose="020B0503020204020204" pitchFamily="34" charset="-122"/>
                <a:ea typeface="微软雅黑" panose="020B0503020204020204" pitchFamily="34" charset="-122"/>
              </a:rPr>
              <a:t>COMING TO AMERICA</a:t>
            </a:r>
            <a:r>
              <a:rPr lang="zh-CN" altLang="en-US" sz="5000" dirty="0">
                <a:solidFill>
                  <a:srgbClr val="CC0000"/>
                </a:solidFill>
                <a:latin typeface="微软雅黑" panose="020B0503020204020204" pitchFamily="34" charset="-122"/>
                <a:ea typeface="微软雅黑" panose="020B0503020204020204" pitchFamily="34" charset="-122"/>
              </a:rPr>
              <a:t>是一部制作成本很低的电影。故选</a:t>
            </a:r>
            <a:r>
              <a:rPr lang="en-US" altLang="zh-CN" sz="5000" dirty="0">
                <a:solidFill>
                  <a:srgbClr val="CC0000"/>
                </a:solidFill>
                <a:latin typeface="微软雅黑" panose="020B0503020204020204" pitchFamily="34" charset="-122"/>
                <a:ea typeface="微软雅黑" panose="020B0503020204020204" pitchFamily="34" charset="-122"/>
              </a:rPr>
              <a:t>D</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38306403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备用习题</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69562" y="773206"/>
            <a:ext cx="20090232" cy="4708981"/>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a:t>
            </a:r>
            <a:r>
              <a:rPr lang="zh-CN" altLang="en-US" sz="5000" dirty="0" smtClean="0">
                <a:latin typeface="微软雅黑" pitchFamily="34" charset="-122"/>
                <a:ea typeface="微软雅黑" pitchFamily="34" charset="-122"/>
              </a:rPr>
              <a:t>　　</a:t>
            </a:r>
            <a:r>
              <a:rPr lang="en-US" altLang="zh-CN" sz="5000" dirty="0" smtClean="0">
                <a:latin typeface="微软雅黑" pitchFamily="34" charset="-122"/>
                <a:ea typeface="微软雅黑" pitchFamily="34" charset="-122"/>
              </a:rPr>
              <a:t>)</a:t>
            </a:r>
            <a:r>
              <a:rPr lang="en-US" altLang="zh-CN" sz="5000" b="1" dirty="0" smtClean="0">
                <a:latin typeface="微软雅黑" pitchFamily="34" charset="-122"/>
                <a:ea typeface="微软雅黑" pitchFamily="34" charset="-122"/>
              </a:rPr>
              <a:t>2. </a:t>
            </a:r>
            <a:r>
              <a:rPr lang="en-US" altLang="zh-CN" sz="5000" dirty="0" smtClean="0">
                <a:latin typeface="微软雅黑" pitchFamily="34" charset="-122"/>
                <a:ea typeface="微软雅黑" pitchFamily="34" charset="-122"/>
              </a:rPr>
              <a:t>What's </a:t>
            </a:r>
            <a:r>
              <a:rPr lang="en-US" altLang="zh-CN" sz="5000" dirty="0">
                <a:latin typeface="微软雅黑" pitchFamily="34" charset="-122"/>
                <a:ea typeface="微软雅黑" pitchFamily="34" charset="-122"/>
              </a:rPr>
              <a:t>the best choice for appreciating conversations between lovers?</a:t>
            </a:r>
          </a:p>
          <a:p>
            <a:pPr algn="just">
              <a:lnSpc>
                <a:spcPct val="150000"/>
              </a:lnSpc>
            </a:pPr>
            <a:r>
              <a:rPr lang="en-US" altLang="zh-CN" sz="5000" dirty="0">
                <a:latin typeface="微软雅黑" pitchFamily="34" charset="-122"/>
                <a:ea typeface="微软雅黑" pitchFamily="34" charset="-122"/>
              </a:rPr>
              <a:t>A</a:t>
            </a:r>
            <a:r>
              <a:rPr lang="en-US" altLang="zh-CN" sz="5000" dirty="0" smtClean="0">
                <a:latin typeface="微软雅黑" pitchFamily="34" charset="-122"/>
                <a:ea typeface="微软雅黑" pitchFamily="34" charset="-122"/>
              </a:rPr>
              <a:t>. </a:t>
            </a:r>
            <a:r>
              <a:rPr lang="en-US" altLang="zh-CN" sz="5000" i="1" dirty="0" smtClean="0">
                <a:latin typeface="微软雅黑" pitchFamily="34" charset="-122"/>
                <a:ea typeface="微软雅黑" pitchFamily="34" charset="-122"/>
              </a:rPr>
              <a:t>COMING </a:t>
            </a:r>
            <a:r>
              <a:rPr lang="en-US" altLang="zh-CN" sz="5000" i="1" dirty="0">
                <a:latin typeface="微软雅黑" pitchFamily="34" charset="-122"/>
                <a:ea typeface="微软雅黑" pitchFamily="34" charset="-122"/>
              </a:rPr>
              <a:t>TO </a:t>
            </a:r>
            <a:r>
              <a:rPr lang="en-US" altLang="zh-CN" sz="5000" i="1" dirty="0" smtClean="0">
                <a:latin typeface="微软雅黑" pitchFamily="34" charset="-122"/>
                <a:ea typeface="微软雅黑" pitchFamily="34" charset="-122"/>
              </a:rPr>
              <a:t>AMERICA.			</a:t>
            </a:r>
            <a:r>
              <a:rPr lang="en-US" altLang="zh-CN" sz="5000" dirty="0" smtClean="0">
                <a:latin typeface="微软雅黑" pitchFamily="34" charset="-122"/>
                <a:ea typeface="微软雅黑" pitchFamily="34" charset="-122"/>
              </a:rPr>
              <a:t>B. </a:t>
            </a:r>
            <a:r>
              <a:rPr lang="en-US" altLang="zh-CN" sz="5000" i="1" dirty="0" smtClean="0">
                <a:latin typeface="微软雅黑" pitchFamily="34" charset="-122"/>
                <a:ea typeface="微软雅黑" pitchFamily="34" charset="-122"/>
              </a:rPr>
              <a:t>BRIDESMAIDS</a:t>
            </a:r>
            <a:r>
              <a:rPr lang="en-US" altLang="zh-CN" sz="5000" i="1" dirty="0">
                <a:latin typeface="微软雅黑" pitchFamily="34" charset="-122"/>
                <a:ea typeface="微软雅黑" pitchFamily="34" charset="-122"/>
              </a:rPr>
              <a:t>.</a:t>
            </a:r>
          </a:p>
          <a:p>
            <a:pPr algn="just">
              <a:lnSpc>
                <a:spcPct val="150000"/>
              </a:lnSpc>
            </a:pPr>
            <a:r>
              <a:rPr lang="en-US" altLang="zh-CN" sz="5000" dirty="0">
                <a:latin typeface="微软雅黑" pitchFamily="34" charset="-122"/>
                <a:ea typeface="微软雅黑" pitchFamily="34" charset="-122"/>
              </a:rPr>
              <a:t>C</a:t>
            </a:r>
            <a:r>
              <a:rPr lang="en-US" altLang="zh-CN" sz="5000" dirty="0" smtClean="0">
                <a:latin typeface="微软雅黑" pitchFamily="34" charset="-122"/>
                <a:ea typeface="微软雅黑" pitchFamily="34" charset="-122"/>
              </a:rPr>
              <a:t>. </a:t>
            </a:r>
            <a:r>
              <a:rPr lang="en-US" altLang="zh-CN" sz="5000" i="1" dirty="0" smtClean="0">
                <a:latin typeface="微软雅黑" pitchFamily="34" charset="-122"/>
                <a:ea typeface="微软雅黑" pitchFamily="34" charset="-122"/>
              </a:rPr>
              <a:t>WHEN </a:t>
            </a:r>
            <a:r>
              <a:rPr lang="en-US" altLang="zh-CN" sz="5000" i="1" dirty="0">
                <a:latin typeface="微软雅黑" pitchFamily="34" charset="-122"/>
                <a:ea typeface="微软雅黑" pitchFamily="34" charset="-122"/>
              </a:rPr>
              <a:t>HARRY MET </a:t>
            </a:r>
            <a:r>
              <a:rPr lang="en-US" altLang="zh-CN" sz="5000" i="1" dirty="0" smtClean="0">
                <a:latin typeface="微软雅黑" pitchFamily="34" charset="-122"/>
                <a:ea typeface="微软雅黑" pitchFamily="34" charset="-122"/>
              </a:rPr>
              <a:t>SALLY.		</a:t>
            </a:r>
            <a:r>
              <a:rPr lang="en-US" altLang="zh-CN" sz="5000" dirty="0" smtClean="0">
                <a:latin typeface="微软雅黑" pitchFamily="34" charset="-122"/>
                <a:ea typeface="微软雅黑" pitchFamily="34" charset="-122"/>
              </a:rPr>
              <a:t>D. </a:t>
            </a:r>
            <a:r>
              <a:rPr lang="en-US" altLang="zh-CN" sz="5000" i="1" dirty="0" smtClean="0">
                <a:latin typeface="微软雅黑" pitchFamily="34" charset="-122"/>
                <a:ea typeface="微软雅黑" pitchFamily="34" charset="-122"/>
              </a:rPr>
              <a:t>BIG</a:t>
            </a:r>
            <a:r>
              <a:rPr lang="en-US" altLang="zh-CN" sz="5000" i="1" dirty="0">
                <a:latin typeface="微软雅黑" pitchFamily="34" charset="-122"/>
                <a:ea typeface="微软雅黑" pitchFamily="34" charset="-122"/>
              </a:rPr>
              <a:t>.</a:t>
            </a:r>
          </a:p>
        </p:txBody>
      </p:sp>
      <p:sp>
        <p:nvSpPr>
          <p:cNvPr id="5" name="矩形 4"/>
          <p:cNvSpPr/>
          <p:nvPr/>
        </p:nvSpPr>
        <p:spPr>
          <a:xfrm>
            <a:off x="2493483" y="612478"/>
            <a:ext cx="922491" cy="1477328"/>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C</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4" name="矩形 3"/>
          <p:cNvSpPr/>
          <p:nvPr/>
        </p:nvSpPr>
        <p:spPr>
          <a:xfrm>
            <a:off x="2029600" y="5540383"/>
            <a:ext cx="19945366" cy="7017306"/>
          </a:xfrm>
          <a:prstGeom prst="rect">
            <a:avLst/>
          </a:prstGeom>
        </p:spPr>
        <p:txBody>
          <a:bodyPr wrap="square">
            <a:spAutoFit/>
          </a:bodyPr>
          <a:lstStyle/>
          <a:p>
            <a:pPr lvl="0" algn="just">
              <a:lnSpc>
                <a:spcPct val="150000"/>
              </a:lnSpc>
            </a:pPr>
            <a:r>
              <a:rPr lang="en-US" altLang="zh-CN" sz="5000" b="1" dirty="0" smtClean="0">
                <a:solidFill>
                  <a:srgbClr val="CC0000"/>
                </a:solidFill>
                <a:latin typeface="微软雅黑" panose="020B0503020204020204" pitchFamily="34" charset="-122"/>
                <a:ea typeface="微软雅黑" panose="020B0503020204020204" pitchFamily="34" charset="-122"/>
              </a:rPr>
              <a:t>[</a:t>
            </a:r>
            <a:r>
              <a:rPr lang="zh-CN" altLang="en-US" sz="5000" b="1" dirty="0" smtClean="0">
                <a:solidFill>
                  <a:srgbClr val="CC0000"/>
                </a:solidFill>
                <a:latin typeface="微软雅黑" panose="020B0503020204020204" pitchFamily="34" charset="-122"/>
                <a:ea typeface="微软雅黑" panose="020B0503020204020204" pitchFamily="34" charset="-122"/>
              </a:rPr>
              <a:t>解析</a:t>
            </a:r>
            <a:r>
              <a:rPr lang="en-US" altLang="zh-CN" sz="5000" b="1" dirty="0" smtClean="0">
                <a:solidFill>
                  <a:srgbClr val="CC0000"/>
                </a:solidFill>
                <a:latin typeface="微软雅黑" panose="020B0503020204020204" pitchFamily="34" charset="-122"/>
                <a:ea typeface="微软雅黑" panose="020B0503020204020204" pitchFamily="34" charset="-122"/>
              </a:rPr>
              <a:t>] </a:t>
            </a:r>
            <a:r>
              <a:rPr lang="zh-CN" altLang="en-US" sz="5000" dirty="0" smtClean="0">
                <a:solidFill>
                  <a:srgbClr val="CC0000"/>
                </a:solidFill>
                <a:latin typeface="微软雅黑" panose="020B0503020204020204" pitchFamily="34" charset="-122"/>
                <a:ea typeface="微软雅黑" panose="020B0503020204020204" pitchFamily="34" charset="-122"/>
              </a:rPr>
              <a:t>细节</a:t>
            </a:r>
            <a:r>
              <a:rPr lang="zh-CN" altLang="en-US" sz="5000" dirty="0">
                <a:solidFill>
                  <a:srgbClr val="CC0000"/>
                </a:solidFill>
                <a:latin typeface="微软雅黑" panose="020B0503020204020204" pitchFamily="34" charset="-122"/>
                <a:ea typeface="微软雅黑" panose="020B0503020204020204" pitchFamily="34" charset="-122"/>
              </a:rPr>
              <a:t>理解题。根据</a:t>
            </a:r>
            <a:r>
              <a:rPr lang="en-US" altLang="zh-CN" sz="5000" i="1" dirty="0">
                <a:solidFill>
                  <a:srgbClr val="CC0000"/>
                </a:solidFill>
                <a:latin typeface="微软雅黑" panose="020B0503020204020204" pitchFamily="34" charset="-122"/>
                <a:ea typeface="微软雅黑" panose="020B0503020204020204" pitchFamily="34" charset="-122"/>
              </a:rPr>
              <a:t>WHEN HARRY MET SALLY </a:t>
            </a:r>
            <a:r>
              <a:rPr lang="en-US" altLang="zh-CN" sz="5000" dirty="0">
                <a:solidFill>
                  <a:srgbClr val="CC0000"/>
                </a:solidFill>
                <a:latin typeface="微软雅黑" panose="020B0503020204020204" pitchFamily="34" charset="-122"/>
                <a:ea typeface="微软雅黑" panose="020B0503020204020204" pitchFamily="34" charset="-122"/>
              </a:rPr>
              <a:t>(1989)</a:t>
            </a:r>
            <a:r>
              <a:rPr lang="zh-CN" altLang="en-US" sz="5000" dirty="0">
                <a:solidFill>
                  <a:srgbClr val="CC0000"/>
                </a:solidFill>
                <a:latin typeface="微软雅黑" panose="020B0503020204020204" pitchFamily="34" charset="-122"/>
                <a:ea typeface="微软雅黑" panose="020B0503020204020204" pitchFamily="34" charset="-122"/>
              </a:rPr>
              <a:t>中第二句“</a:t>
            </a:r>
            <a:r>
              <a:rPr lang="en-US" altLang="zh-CN" sz="5000" dirty="0">
                <a:solidFill>
                  <a:srgbClr val="CC0000"/>
                </a:solidFill>
                <a:latin typeface="微软雅黑" panose="020B0503020204020204" pitchFamily="34" charset="-122"/>
                <a:ea typeface="微软雅黑" panose="020B0503020204020204" pitchFamily="34" charset="-122"/>
              </a:rPr>
              <a:t>I always go back to it when I write dialogues between two characters who are madly in love with each other, because </a:t>
            </a:r>
            <a:r>
              <a:rPr lang="en-US" altLang="zh-CN" sz="5000" dirty="0" smtClean="0">
                <a:solidFill>
                  <a:srgbClr val="CC0000"/>
                </a:solidFill>
                <a:latin typeface="微软雅黑" panose="020B0503020204020204" pitchFamily="34" charset="-122"/>
                <a:ea typeface="微软雅黑" panose="020B0503020204020204" pitchFamily="34" charset="-122"/>
              </a:rPr>
              <a:t>you're </a:t>
            </a:r>
            <a:r>
              <a:rPr lang="en-US" altLang="zh-CN" sz="5000" dirty="0">
                <a:solidFill>
                  <a:srgbClr val="CC0000"/>
                </a:solidFill>
                <a:latin typeface="微软雅黑" panose="020B0503020204020204" pitchFamily="34" charset="-122"/>
                <a:ea typeface="微软雅黑" panose="020B0503020204020204" pitchFamily="34" charset="-122"/>
              </a:rPr>
              <a:t>hard-pressed to find dialogues as sharp as this.”</a:t>
            </a:r>
            <a:r>
              <a:rPr lang="zh-CN" altLang="en-US" sz="5000" dirty="0">
                <a:solidFill>
                  <a:srgbClr val="CC0000"/>
                </a:solidFill>
                <a:latin typeface="微软雅黑" panose="020B0503020204020204" pitchFamily="34" charset="-122"/>
                <a:ea typeface="微软雅黑" panose="020B0503020204020204" pitchFamily="34" charset="-122"/>
              </a:rPr>
              <a:t>可知</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如果想要欣赏相爱的人之间的对话</a:t>
            </a:r>
            <a:r>
              <a:rPr lang="en-US" altLang="zh-CN" sz="5000" dirty="0">
                <a:solidFill>
                  <a:srgbClr val="CC0000"/>
                </a:solidFill>
                <a:latin typeface="微软雅黑" panose="020B0503020204020204" pitchFamily="34" charset="-122"/>
                <a:ea typeface="微软雅黑" panose="020B0503020204020204" pitchFamily="34" charset="-122"/>
              </a:rPr>
              <a:t>,</a:t>
            </a:r>
            <a:r>
              <a:rPr lang="zh-CN" altLang="en-US" sz="5000" dirty="0">
                <a:solidFill>
                  <a:srgbClr val="CC0000"/>
                </a:solidFill>
                <a:latin typeface="微软雅黑" panose="020B0503020204020204" pitchFamily="34" charset="-122"/>
                <a:ea typeface="微软雅黑" panose="020B0503020204020204" pitchFamily="34" charset="-122"/>
              </a:rPr>
              <a:t>可以选择电影</a:t>
            </a:r>
            <a:r>
              <a:rPr lang="en-US" altLang="zh-CN" sz="5000" i="1" dirty="0">
                <a:solidFill>
                  <a:srgbClr val="CC0000"/>
                </a:solidFill>
                <a:latin typeface="微软雅黑" panose="020B0503020204020204" pitchFamily="34" charset="-122"/>
                <a:ea typeface="微软雅黑" panose="020B0503020204020204" pitchFamily="34" charset="-122"/>
              </a:rPr>
              <a:t>WHEN HARRY MET SALLY</a:t>
            </a:r>
            <a:r>
              <a:rPr lang="zh-CN" altLang="en-US" sz="5000" dirty="0">
                <a:solidFill>
                  <a:srgbClr val="CC0000"/>
                </a:solidFill>
                <a:latin typeface="微软雅黑" panose="020B0503020204020204" pitchFamily="34" charset="-122"/>
                <a:ea typeface="微软雅黑" panose="020B0503020204020204" pitchFamily="34" charset="-122"/>
              </a:rPr>
              <a:t>。故选</a:t>
            </a:r>
            <a:r>
              <a:rPr lang="en-US" altLang="zh-CN" sz="5000" dirty="0">
                <a:solidFill>
                  <a:srgbClr val="CC0000"/>
                </a:solidFill>
                <a:latin typeface="微软雅黑" panose="020B0503020204020204" pitchFamily="34" charset="-122"/>
                <a:ea typeface="微软雅黑" panose="020B0503020204020204" pitchFamily="34" charset="-122"/>
              </a:rPr>
              <a:t>C</a:t>
            </a:r>
            <a:r>
              <a:rPr lang="zh-CN" altLang="en-US" sz="50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35474792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smtClean="0">
                <a:solidFill>
                  <a:schemeClr val="tx1"/>
                </a:solidFill>
                <a:latin typeface="微软雅黑" panose="020B0503020204020204" pitchFamily="34" charset="-122"/>
                <a:ea typeface="微软雅黑" panose="020B0503020204020204" pitchFamily="34" charset="-122"/>
              </a:rPr>
              <a:t>备用习题</a:t>
            </a:r>
            <a:endParaRPr lang="zh-CN" altLang="en-US" sz="54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69562" y="324446"/>
            <a:ext cx="20090232" cy="5276381"/>
          </a:xfrm>
          <a:prstGeom prst="rect">
            <a:avLst/>
          </a:prstGeom>
        </p:spPr>
        <p:txBody>
          <a:bodyPr wrap="square">
            <a:spAutoFit/>
          </a:bodyPr>
          <a:lstStyle/>
          <a:p>
            <a:pPr algn="just">
              <a:lnSpc>
                <a:spcPct val="150000"/>
              </a:lnSpc>
            </a:pPr>
            <a:r>
              <a:rPr lang="en-US" altLang="zh-CN" sz="4600" dirty="0" smtClean="0">
                <a:latin typeface="微软雅黑" pitchFamily="34" charset="-122"/>
                <a:ea typeface="微软雅黑" pitchFamily="34" charset="-122"/>
              </a:rPr>
              <a:t>(</a:t>
            </a:r>
            <a:r>
              <a:rPr lang="zh-CN" altLang="en-US" sz="4600" dirty="0" smtClean="0">
                <a:latin typeface="微软雅黑" pitchFamily="34" charset="-122"/>
                <a:ea typeface="微软雅黑" pitchFamily="34" charset="-122"/>
              </a:rPr>
              <a:t>　　</a:t>
            </a:r>
            <a:r>
              <a:rPr lang="en-US" altLang="zh-CN" sz="4600" dirty="0" smtClean="0">
                <a:latin typeface="微软雅黑" pitchFamily="34" charset="-122"/>
                <a:ea typeface="微软雅黑" pitchFamily="34" charset="-122"/>
              </a:rPr>
              <a:t>)</a:t>
            </a:r>
            <a:r>
              <a:rPr lang="en-US" altLang="zh-CN" sz="4600" b="1" dirty="0" smtClean="0">
                <a:latin typeface="微软雅黑" pitchFamily="34" charset="-122"/>
                <a:ea typeface="微软雅黑" pitchFamily="34" charset="-122"/>
              </a:rPr>
              <a:t>3. </a:t>
            </a:r>
            <a:r>
              <a:rPr lang="en-US" altLang="zh-CN" sz="4600" dirty="0">
                <a:latin typeface="微软雅黑" pitchFamily="34" charset="-122"/>
                <a:ea typeface="微软雅黑" pitchFamily="34" charset="-122"/>
              </a:rPr>
              <a:t>What do these four films have in common?</a:t>
            </a:r>
          </a:p>
          <a:p>
            <a:pPr algn="just">
              <a:lnSpc>
                <a:spcPct val="150000"/>
              </a:lnSpc>
            </a:pPr>
            <a:r>
              <a:rPr lang="en-US" altLang="zh-CN" sz="4600" dirty="0">
                <a:latin typeface="微软雅黑" pitchFamily="34" charset="-122"/>
                <a:ea typeface="微软雅黑" pitchFamily="34" charset="-122"/>
              </a:rPr>
              <a:t>A</a:t>
            </a:r>
            <a:r>
              <a:rPr lang="en-US" altLang="zh-CN" sz="4600" dirty="0" smtClean="0">
                <a:latin typeface="微软雅黑" pitchFamily="34" charset="-122"/>
                <a:ea typeface="微软雅黑" pitchFamily="34" charset="-122"/>
              </a:rPr>
              <a:t>. They </a:t>
            </a:r>
            <a:r>
              <a:rPr lang="en-US" altLang="zh-CN" sz="4600" dirty="0">
                <a:latin typeface="微软雅黑" pitchFamily="34" charset="-122"/>
                <a:ea typeface="微软雅黑" pitchFamily="34" charset="-122"/>
              </a:rPr>
              <a:t>are all thrillers.</a:t>
            </a:r>
          </a:p>
          <a:p>
            <a:pPr algn="just">
              <a:lnSpc>
                <a:spcPct val="150000"/>
              </a:lnSpc>
            </a:pPr>
            <a:r>
              <a:rPr lang="en-US" altLang="zh-CN" sz="4600" dirty="0">
                <a:latin typeface="微软雅黑" pitchFamily="34" charset="-122"/>
                <a:ea typeface="微软雅黑" pitchFamily="34" charset="-122"/>
              </a:rPr>
              <a:t>B</a:t>
            </a:r>
            <a:r>
              <a:rPr lang="en-US" altLang="zh-CN" sz="4600" dirty="0" smtClean="0">
                <a:latin typeface="微软雅黑" pitchFamily="34" charset="-122"/>
                <a:ea typeface="微软雅黑" pitchFamily="34" charset="-122"/>
              </a:rPr>
              <a:t>. They </a:t>
            </a:r>
            <a:r>
              <a:rPr lang="en-US" altLang="zh-CN" sz="4600" dirty="0">
                <a:latin typeface="微软雅黑" pitchFamily="34" charset="-122"/>
                <a:ea typeface="微软雅黑" pitchFamily="34" charset="-122"/>
              </a:rPr>
              <a:t>are all starred by Tom Hanks.</a:t>
            </a:r>
          </a:p>
          <a:p>
            <a:pPr algn="just">
              <a:lnSpc>
                <a:spcPct val="150000"/>
              </a:lnSpc>
            </a:pPr>
            <a:r>
              <a:rPr lang="en-US" altLang="zh-CN" sz="4600" dirty="0">
                <a:latin typeface="微软雅黑" pitchFamily="34" charset="-122"/>
                <a:ea typeface="微软雅黑" pitchFamily="34" charset="-122"/>
              </a:rPr>
              <a:t>C</a:t>
            </a:r>
            <a:r>
              <a:rPr lang="en-US" altLang="zh-CN" sz="4600" dirty="0" smtClean="0">
                <a:latin typeface="微软雅黑" pitchFamily="34" charset="-122"/>
                <a:ea typeface="微软雅黑" pitchFamily="34" charset="-122"/>
              </a:rPr>
              <a:t>. They </a:t>
            </a:r>
            <a:r>
              <a:rPr lang="en-US" altLang="zh-CN" sz="4600" dirty="0">
                <a:latin typeface="微软雅黑" pitchFamily="34" charset="-122"/>
                <a:ea typeface="微软雅黑" pitchFamily="34" charset="-122"/>
              </a:rPr>
              <a:t>are all comedies.</a:t>
            </a:r>
          </a:p>
          <a:p>
            <a:pPr algn="just">
              <a:lnSpc>
                <a:spcPct val="150000"/>
              </a:lnSpc>
            </a:pPr>
            <a:r>
              <a:rPr lang="en-US" altLang="zh-CN" sz="4600" dirty="0">
                <a:latin typeface="微软雅黑" pitchFamily="34" charset="-122"/>
                <a:ea typeface="微软雅黑" pitchFamily="34" charset="-122"/>
              </a:rPr>
              <a:t>D</a:t>
            </a:r>
            <a:r>
              <a:rPr lang="en-US" altLang="zh-CN" sz="4600" dirty="0" smtClean="0">
                <a:latin typeface="微软雅黑" pitchFamily="34" charset="-122"/>
                <a:ea typeface="微软雅黑" pitchFamily="34" charset="-122"/>
              </a:rPr>
              <a:t>. They </a:t>
            </a:r>
            <a:r>
              <a:rPr lang="en-US" altLang="zh-CN" sz="4600" dirty="0">
                <a:latin typeface="微软雅黑" pitchFamily="34" charset="-122"/>
                <a:ea typeface="微软雅黑" pitchFamily="34" charset="-122"/>
              </a:rPr>
              <a:t>are all set in Western America.</a:t>
            </a:r>
          </a:p>
        </p:txBody>
      </p:sp>
      <p:sp>
        <p:nvSpPr>
          <p:cNvPr id="5" name="矩形 4"/>
          <p:cNvSpPr/>
          <p:nvPr/>
        </p:nvSpPr>
        <p:spPr>
          <a:xfrm>
            <a:off x="2448596" y="180430"/>
            <a:ext cx="922491" cy="1477328"/>
          </a:xfrm>
          <a:prstGeom prst="rect">
            <a:avLst/>
          </a:prstGeom>
        </p:spPr>
        <p:txBody>
          <a:bodyPr wrap="square">
            <a:spAutoFit/>
          </a:bodyPr>
          <a:lstStyle/>
          <a:p>
            <a:pPr>
              <a:lnSpc>
                <a:spcPct val="150000"/>
              </a:lnSpc>
            </a:pPr>
            <a:r>
              <a:rPr lang="en-US" altLang="zh-CN" sz="6000" b="1" dirty="0">
                <a:solidFill>
                  <a:srgbClr val="CC0000"/>
                </a:solidFill>
                <a:latin typeface="微软雅黑" panose="020B0503020204020204" pitchFamily="34" charset="-122"/>
                <a:ea typeface="微软雅黑" panose="020B0503020204020204" pitchFamily="34" charset="-122"/>
              </a:rPr>
              <a:t>C</a:t>
            </a:r>
            <a:endParaRPr lang="zh-CN" altLang="en-US" sz="6000" b="1" dirty="0">
              <a:solidFill>
                <a:srgbClr val="CC0000"/>
              </a:solidFill>
              <a:latin typeface="微软雅黑" panose="020B0503020204020204" pitchFamily="34" charset="-122"/>
              <a:ea typeface="微软雅黑" panose="020B0503020204020204" pitchFamily="34" charset="-122"/>
            </a:endParaRPr>
          </a:p>
        </p:txBody>
      </p:sp>
      <p:sp>
        <p:nvSpPr>
          <p:cNvPr id="4" name="矩形 3"/>
          <p:cNvSpPr/>
          <p:nvPr/>
        </p:nvSpPr>
        <p:spPr>
          <a:xfrm>
            <a:off x="2029600" y="5647494"/>
            <a:ext cx="19945366" cy="7525137"/>
          </a:xfrm>
          <a:prstGeom prst="rect">
            <a:avLst/>
          </a:prstGeom>
        </p:spPr>
        <p:txBody>
          <a:bodyPr wrap="square">
            <a:spAutoFit/>
          </a:bodyPr>
          <a:lstStyle/>
          <a:p>
            <a:pPr lvl="0" algn="just">
              <a:lnSpc>
                <a:spcPct val="150000"/>
              </a:lnSpc>
            </a:pPr>
            <a:r>
              <a:rPr lang="en-US" altLang="zh-CN" sz="4600" b="1" dirty="0" smtClean="0">
                <a:solidFill>
                  <a:srgbClr val="CC0000"/>
                </a:solidFill>
                <a:latin typeface="微软雅黑" panose="020B0503020204020204" pitchFamily="34" charset="-122"/>
                <a:ea typeface="微软雅黑" panose="020B0503020204020204" pitchFamily="34" charset="-122"/>
              </a:rPr>
              <a:t>[</a:t>
            </a:r>
            <a:r>
              <a:rPr lang="zh-CN" altLang="en-US" sz="4600" b="1" dirty="0" smtClean="0">
                <a:solidFill>
                  <a:srgbClr val="CC0000"/>
                </a:solidFill>
                <a:latin typeface="微软雅黑" panose="020B0503020204020204" pitchFamily="34" charset="-122"/>
                <a:ea typeface="微软雅黑" panose="020B0503020204020204" pitchFamily="34" charset="-122"/>
              </a:rPr>
              <a:t>解析</a:t>
            </a:r>
            <a:r>
              <a:rPr lang="en-US" altLang="zh-CN" sz="4600" b="1" dirty="0" smtClean="0">
                <a:solidFill>
                  <a:srgbClr val="CC0000"/>
                </a:solidFill>
                <a:latin typeface="微软雅黑" panose="020B0503020204020204" pitchFamily="34" charset="-122"/>
                <a:ea typeface="微软雅黑" panose="020B0503020204020204" pitchFamily="34" charset="-122"/>
              </a:rPr>
              <a:t>] </a:t>
            </a:r>
            <a:r>
              <a:rPr lang="zh-CN" altLang="en-US" sz="4600" dirty="0" smtClean="0">
                <a:solidFill>
                  <a:srgbClr val="CC0000"/>
                </a:solidFill>
                <a:latin typeface="微软雅黑" panose="020B0503020204020204" pitchFamily="34" charset="-122"/>
                <a:ea typeface="微软雅黑" panose="020B0503020204020204" pitchFamily="34" charset="-122"/>
              </a:rPr>
              <a:t>细节</a:t>
            </a:r>
            <a:r>
              <a:rPr lang="zh-CN" altLang="en-US" sz="4600" dirty="0">
                <a:solidFill>
                  <a:srgbClr val="CC0000"/>
                </a:solidFill>
                <a:latin typeface="微软雅黑" panose="020B0503020204020204" pitchFamily="34" charset="-122"/>
                <a:ea typeface="微软雅黑" panose="020B0503020204020204" pitchFamily="34" charset="-122"/>
              </a:rPr>
              <a:t>理解题。根据</a:t>
            </a:r>
            <a:r>
              <a:rPr lang="en-US" altLang="zh-CN" sz="4600" i="1" dirty="0">
                <a:solidFill>
                  <a:srgbClr val="CC0000"/>
                </a:solidFill>
                <a:latin typeface="微软雅黑" panose="020B0503020204020204" pitchFamily="34" charset="-122"/>
                <a:ea typeface="微软雅黑" panose="020B0503020204020204" pitchFamily="34" charset="-122"/>
              </a:rPr>
              <a:t>COMING TO AMERICA</a:t>
            </a:r>
            <a:r>
              <a:rPr lang="en-US" altLang="zh-CN" sz="4600" dirty="0">
                <a:solidFill>
                  <a:srgbClr val="CC0000"/>
                </a:solidFill>
                <a:latin typeface="微软雅黑" panose="020B0503020204020204" pitchFamily="34" charset="-122"/>
                <a:ea typeface="微软雅黑" panose="020B0503020204020204" pitchFamily="34" charset="-122"/>
              </a:rPr>
              <a:t> (1988)</a:t>
            </a:r>
            <a:r>
              <a:rPr lang="zh-CN" altLang="en-US" sz="4600" dirty="0">
                <a:solidFill>
                  <a:srgbClr val="CC0000"/>
                </a:solidFill>
                <a:latin typeface="微软雅黑" panose="020B0503020204020204" pitchFamily="34" charset="-122"/>
                <a:ea typeface="微软雅黑" panose="020B0503020204020204" pitchFamily="34" charset="-122"/>
              </a:rPr>
              <a:t>中“</a:t>
            </a:r>
            <a:r>
              <a:rPr lang="en-US" altLang="zh-CN" sz="4600" dirty="0">
                <a:solidFill>
                  <a:srgbClr val="CC0000"/>
                </a:solidFill>
                <a:latin typeface="微软雅黑" panose="020B0503020204020204" pitchFamily="34" charset="-122"/>
                <a:ea typeface="微软雅黑" panose="020B0503020204020204" pitchFamily="34" charset="-122"/>
              </a:rPr>
              <a:t>But even more than the comedy…”;</a:t>
            </a:r>
            <a:r>
              <a:rPr lang="en-US" altLang="zh-CN" sz="4600" i="1" dirty="0">
                <a:solidFill>
                  <a:srgbClr val="CC0000"/>
                </a:solidFill>
                <a:latin typeface="微软雅黑" panose="020B0503020204020204" pitchFamily="34" charset="-122"/>
                <a:ea typeface="微软雅黑" panose="020B0503020204020204" pitchFamily="34" charset="-122"/>
              </a:rPr>
              <a:t>BRIDESMAIDS </a:t>
            </a:r>
            <a:r>
              <a:rPr lang="en-US" altLang="zh-CN" sz="4600" dirty="0">
                <a:solidFill>
                  <a:srgbClr val="CC0000"/>
                </a:solidFill>
                <a:latin typeface="微软雅黑" panose="020B0503020204020204" pitchFamily="34" charset="-122"/>
                <a:ea typeface="微软雅黑" panose="020B0503020204020204" pitchFamily="34" charset="-122"/>
              </a:rPr>
              <a:t>(2011)</a:t>
            </a:r>
            <a:r>
              <a:rPr lang="zh-CN" altLang="en-US" sz="4600" dirty="0">
                <a:solidFill>
                  <a:srgbClr val="CC0000"/>
                </a:solidFill>
                <a:latin typeface="微软雅黑" panose="020B0503020204020204" pitchFamily="34" charset="-122"/>
                <a:ea typeface="微软雅黑" panose="020B0503020204020204" pitchFamily="34" charset="-122"/>
              </a:rPr>
              <a:t>中“</a:t>
            </a:r>
            <a:r>
              <a:rPr lang="en-US" altLang="zh-CN" sz="4600" dirty="0">
                <a:solidFill>
                  <a:srgbClr val="CC0000"/>
                </a:solidFill>
                <a:latin typeface="微软雅黑" panose="020B0503020204020204" pitchFamily="34" charset="-122"/>
                <a:ea typeface="微软雅黑" panose="020B0503020204020204" pitchFamily="34" charset="-122"/>
              </a:rPr>
              <a:t>I remember watching it in the theatre and thinking that this will forever change the face of </a:t>
            </a:r>
            <a:r>
              <a:rPr lang="en-US" altLang="zh-CN" sz="4600" dirty="0" err="1">
                <a:solidFill>
                  <a:srgbClr val="CC0000"/>
                </a:solidFill>
                <a:latin typeface="微软雅黑" panose="020B0503020204020204" pitchFamily="34" charset="-122"/>
                <a:ea typeface="微软雅黑" panose="020B0503020204020204" pitchFamily="34" charset="-122"/>
              </a:rPr>
              <a:t>comedy</a:t>
            </a:r>
            <a:r>
              <a:rPr lang="en-US" altLang="zh-CN" sz="4600" dirty="0" err="1" smtClean="0">
                <a:solidFill>
                  <a:srgbClr val="CC0000"/>
                </a:solidFill>
                <a:latin typeface="微软雅黑" panose="020B0503020204020204" pitchFamily="34" charset="-122"/>
                <a:ea typeface="微软雅黑" panose="020B0503020204020204" pitchFamily="34" charset="-122"/>
              </a:rPr>
              <a:t>.”;</a:t>
            </a:r>
            <a:r>
              <a:rPr lang="en-US" altLang="zh-CN" sz="4600" i="1" dirty="0" err="1">
                <a:solidFill>
                  <a:srgbClr val="CC0000"/>
                </a:solidFill>
                <a:latin typeface="微软雅黑" panose="020B0503020204020204" pitchFamily="34" charset="-122"/>
                <a:ea typeface="微软雅黑" panose="020B0503020204020204" pitchFamily="34" charset="-122"/>
              </a:rPr>
              <a:t>WHEN</a:t>
            </a:r>
            <a:r>
              <a:rPr lang="en-US" altLang="zh-CN" sz="4600" i="1" dirty="0">
                <a:solidFill>
                  <a:srgbClr val="CC0000"/>
                </a:solidFill>
                <a:latin typeface="微软雅黑" panose="020B0503020204020204" pitchFamily="34" charset="-122"/>
                <a:ea typeface="微软雅黑" panose="020B0503020204020204" pitchFamily="34" charset="-122"/>
              </a:rPr>
              <a:t> HARRY MET SALLY </a:t>
            </a:r>
            <a:r>
              <a:rPr lang="en-US" altLang="zh-CN" sz="4600" dirty="0">
                <a:solidFill>
                  <a:srgbClr val="CC0000"/>
                </a:solidFill>
                <a:latin typeface="微软雅黑" panose="020B0503020204020204" pitchFamily="34" charset="-122"/>
                <a:ea typeface="微软雅黑" panose="020B0503020204020204" pitchFamily="34" charset="-122"/>
              </a:rPr>
              <a:t>(1989)</a:t>
            </a:r>
            <a:r>
              <a:rPr lang="zh-CN" altLang="en-US" sz="4600" dirty="0">
                <a:solidFill>
                  <a:srgbClr val="CC0000"/>
                </a:solidFill>
                <a:latin typeface="微软雅黑" panose="020B0503020204020204" pitchFamily="34" charset="-122"/>
                <a:ea typeface="微软雅黑" panose="020B0503020204020204" pitchFamily="34" charset="-122"/>
              </a:rPr>
              <a:t>中最后一句“</a:t>
            </a:r>
            <a:r>
              <a:rPr lang="en-US" altLang="zh-CN" sz="4600" dirty="0" smtClean="0">
                <a:solidFill>
                  <a:srgbClr val="CC0000"/>
                </a:solidFill>
                <a:latin typeface="微软雅黑" panose="020B0503020204020204" pitchFamily="34" charset="-122"/>
                <a:ea typeface="微软雅黑" panose="020B0503020204020204" pitchFamily="34" charset="-122"/>
              </a:rPr>
              <a:t>It's </a:t>
            </a:r>
            <a:r>
              <a:rPr lang="en-US" altLang="zh-CN" sz="4600" dirty="0">
                <a:solidFill>
                  <a:srgbClr val="CC0000"/>
                </a:solidFill>
                <a:latin typeface="微软雅黑" panose="020B0503020204020204" pitchFamily="34" charset="-122"/>
                <a:ea typeface="微软雅黑" panose="020B0503020204020204" pitchFamily="34" charset="-122"/>
              </a:rPr>
              <a:t>still my </a:t>
            </a:r>
            <a:r>
              <a:rPr lang="en-US" altLang="zh-CN" sz="4600" dirty="0" err="1">
                <a:solidFill>
                  <a:srgbClr val="CC0000"/>
                </a:solidFill>
                <a:latin typeface="微软雅黑" panose="020B0503020204020204" pitchFamily="34" charset="-122"/>
                <a:ea typeface="微软雅黑" panose="020B0503020204020204" pitchFamily="34" charset="-122"/>
              </a:rPr>
              <a:t>favourite</a:t>
            </a:r>
            <a:r>
              <a:rPr lang="en-US" altLang="zh-CN" sz="4600" dirty="0">
                <a:solidFill>
                  <a:srgbClr val="CC0000"/>
                </a:solidFill>
                <a:latin typeface="微软雅黑" panose="020B0503020204020204" pitchFamily="34" charset="-122"/>
                <a:ea typeface="微软雅黑" panose="020B0503020204020204" pitchFamily="34" charset="-122"/>
              </a:rPr>
              <a:t> romantic comedy.”</a:t>
            </a:r>
            <a:r>
              <a:rPr lang="zh-CN" altLang="en-US" sz="4600" dirty="0">
                <a:solidFill>
                  <a:srgbClr val="CC0000"/>
                </a:solidFill>
                <a:latin typeface="微软雅黑" panose="020B0503020204020204" pitchFamily="34" charset="-122"/>
                <a:ea typeface="微软雅黑" panose="020B0503020204020204" pitchFamily="34" charset="-122"/>
              </a:rPr>
              <a:t>和</a:t>
            </a:r>
            <a:r>
              <a:rPr lang="en-US" altLang="zh-CN" sz="4600" dirty="0">
                <a:solidFill>
                  <a:srgbClr val="CC0000"/>
                </a:solidFill>
                <a:latin typeface="微软雅黑" panose="020B0503020204020204" pitchFamily="34" charset="-122"/>
                <a:ea typeface="微软雅黑" panose="020B0503020204020204" pitchFamily="34" charset="-122"/>
              </a:rPr>
              <a:t>BIG (1988)</a:t>
            </a:r>
            <a:r>
              <a:rPr lang="zh-CN" altLang="en-US" sz="4600" dirty="0">
                <a:solidFill>
                  <a:srgbClr val="CC0000"/>
                </a:solidFill>
                <a:latin typeface="微软雅黑" panose="020B0503020204020204" pitchFamily="34" charset="-122"/>
                <a:ea typeface="微软雅黑" panose="020B0503020204020204" pitchFamily="34" charset="-122"/>
              </a:rPr>
              <a:t>中“</a:t>
            </a:r>
            <a:r>
              <a:rPr lang="en-US" altLang="zh-CN" sz="4600" dirty="0">
                <a:solidFill>
                  <a:srgbClr val="CC0000"/>
                </a:solidFill>
                <a:latin typeface="微软雅黑" panose="020B0503020204020204" pitchFamily="34" charset="-122"/>
                <a:ea typeface="微软雅黑" panose="020B0503020204020204" pitchFamily="34" charset="-122"/>
              </a:rPr>
              <a:t>Tom Hanks is incredible, and there are so many funny, lovely moments in it.”</a:t>
            </a:r>
            <a:r>
              <a:rPr lang="zh-CN" altLang="en-US" sz="4600" dirty="0">
                <a:solidFill>
                  <a:srgbClr val="CC0000"/>
                </a:solidFill>
                <a:latin typeface="微软雅黑" panose="020B0503020204020204" pitchFamily="34" charset="-122"/>
                <a:ea typeface="微软雅黑" panose="020B0503020204020204" pitchFamily="34" charset="-122"/>
              </a:rPr>
              <a:t>可知</a:t>
            </a:r>
            <a:r>
              <a:rPr lang="en-US" altLang="zh-CN" sz="4600" dirty="0">
                <a:solidFill>
                  <a:srgbClr val="CC0000"/>
                </a:solidFill>
                <a:latin typeface="微软雅黑" panose="020B0503020204020204" pitchFamily="34" charset="-122"/>
                <a:ea typeface="微软雅黑" panose="020B0503020204020204" pitchFamily="34" charset="-122"/>
              </a:rPr>
              <a:t>,</a:t>
            </a:r>
            <a:r>
              <a:rPr lang="zh-CN" altLang="en-US" sz="4600" dirty="0">
                <a:solidFill>
                  <a:srgbClr val="CC0000"/>
                </a:solidFill>
                <a:latin typeface="微软雅黑" panose="020B0503020204020204" pitchFamily="34" charset="-122"/>
                <a:ea typeface="微软雅黑" panose="020B0503020204020204" pitchFamily="34" charset="-122"/>
              </a:rPr>
              <a:t>这四部电影都是喜剧片。故选</a:t>
            </a:r>
            <a:r>
              <a:rPr lang="en-US" altLang="zh-CN" sz="4600" dirty="0">
                <a:solidFill>
                  <a:srgbClr val="CC0000"/>
                </a:solidFill>
                <a:latin typeface="微软雅黑" panose="020B0503020204020204" pitchFamily="34" charset="-122"/>
                <a:ea typeface="微软雅黑" panose="020B0503020204020204" pitchFamily="34" charset="-122"/>
              </a:rPr>
              <a:t>C</a:t>
            </a:r>
            <a:r>
              <a:rPr lang="zh-CN" altLang="en-US" sz="4600" dirty="0">
                <a:solidFill>
                  <a:srgbClr val="CC0000"/>
                </a:solidFill>
                <a:latin typeface="微软雅黑" panose="020B0503020204020204" pitchFamily="34" charset="-122"/>
                <a:ea typeface="微软雅黑" panose="020B0503020204020204" pitchFamily="34" charset="-122"/>
              </a:rPr>
              <a:t>项。</a:t>
            </a:r>
          </a:p>
        </p:txBody>
      </p:sp>
    </p:spTree>
    <p:extLst>
      <p:ext uri="{BB962C8B-B14F-4D97-AF65-F5344CB8AC3E}">
        <p14:creationId xmlns:p14="http://schemas.microsoft.com/office/powerpoint/2010/main" val="28142569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矩形 11"/>
          <p:cNvSpPr/>
          <p:nvPr/>
        </p:nvSpPr>
        <p:spPr>
          <a:xfrm>
            <a:off x="8281244" y="5322322"/>
            <a:ext cx="14545616" cy="2677656"/>
          </a:xfrm>
          <a:prstGeom prst="rect">
            <a:avLst/>
          </a:prstGeom>
        </p:spPr>
        <p:txBody>
          <a:bodyPr wrap="square">
            <a:spAutoFit/>
          </a:bodyPr>
          <a:lstStyle/>
          <a:p>
            <a:r>
              <a:rPr lang="zh-CN" altLang="en-US" sz="7200" b="1" spc="300" dirty="0">
                <a:solidFill>
                  <a:srgbClr val="9D234F"/>
                </a:solidFill>
                <a:latin typeface="微软雅黑" panose="020B0503020204020204" pitchFamily="34" charset="-122"/>
                <a:ea typeface="微软雅黑" panose="020B0503020204020204" pitchFamily="34" charset="-122"/>
              </a:rPr>
              <a:t>第一讲</a:t>
            </a:r>
            <a:endParaRPr lang="en-US" altLang="zh-CN" sz="7200" b="1" spc="300" dirty="0">
              <a:solidFill>
                <a:srgbClr val="9D234F"/>
              </a:solidFill>
              <a:latin typeface="微软雅黑" panose="020B0503020204020204" pitchFamily="34" charset="-122"/>
              <a:ea typeface="微软雅黑" panose="020B0503020204020204" pitchFamily="34" charset="-122"/>
            </a:endParaRPr>
          </a:p>
          <a:p>
            <a:r>
              <a:rPr lang="zh-CN" altLang="en-US" sz="9600" b="1" spc="300" dirty="0" smtClean="0">
                <a:solidFill>
                  <a:srgbClr val="DC6690"/>
                </a:solidFill>
                <a:latin typeface="微软雅黑" panose="020B0503020204020204" pitchFamily="34" charset="-122"/>
                <a:ea typeface="微软雅黑" panose="020B0503020204020204" pitchFamily="34" charset="-122"/>
              </a:rPr>
              <a:t>命题突破</a:t>
            </a:r>
            <a:r>
              <a:rPr lang="en-US" altLang="zh-CN" sz="9600" b="1" spc="300" dirty="0" smtClean="0">
                <a:solidFill>
                  <a:srgbClr val="DC6690"/>
                </a:solidFill>
                <a:latin typeface="微软雅黑" panose="020B0503020204020204" pitchFamily="34" charset="-122"/>
                <a:ea typeface="微软雅黑" panose="020B0503020204020204" pitchFamily="34" charset="-122"/>
              </a:rPr>
              <a:t>——</a:t>
            </a:r>
            <a:r>
              <a:rPr lang="zh-CN" altLang="en-US" sz="9600" b="1" spc="300" dirty="0" smtClean="0">
                <a:solidFill>
                  <a:srgbClr val="DC6690"/>
                </a:solidFill>
                <a:latin typeface="微软雅黑" panose="020B0503020204020204" pitchFamily="34" charset="-122"/>
                <a:ea typeface="微软雅黑" panose="020B0503020204020204" pitchFamily="34" charset="-122"/>
              </a:rPr>
              <a:t>细节理解题</a:t>
            </a:r>
            <a:endParaRPr lang="zh-CN" altLang="en-US" sz="9600" b="1" spc="300" dirty="0">
              <a:solidFill>
                <a:srgbClr val="DC669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FB852BCE-5C39-4454-A748-14874E4CBA4D}"/>
              </a:ext>
            </a:extLst>
          </p:cNvPr>
          <p:cNvSpPr/>
          <p:nvPr/>
        </p:nvSpPr>
        <p:spPr>
          <a:xfrm>
            <a:off x="8281244" y="8605366"/>
            <a:ext cx="14257584" cy="1192634"/>
          </a:xfrm>
          <a:prstGeom prst="rect">
            <a:avLst/>
          </a:prstGeom>
        </p:spPr>
        <p:txBody>
          <a:bodyPr wrap="square">
            <a:spAutoFit/>
          </a:bodyPr>
          <a:lstStyle/>
          <a:p>
            <a:pPr>
              <a:lnSpc>
                <a:spcPct val="130000"/>
              </a:lnSpc>
            </a:pPr>
            <a:r>
              <a:rPr lang="zh-CN" altLang="en-US" sz="5500" dirty="0">
                <a:solidFill>
                  <a:srgbClr val="671734"/>
                </a:solidFill>
                <a:latin typeface="微软雅黑" pitchFamily="34" charset="-122"/>
                <a:ea typeface="微软雅黑" pitchFamily="34" charset="-122"/>
                <a:hlinkClick r:id="rId4" action="ppaction://hlinksldjump"/>
              </a:rPr>
              <a:t>专题导读</a:t>
            </a:r>
            <a:r>
              <a:rPr lang="en-US" altLang="zh-CN" sz="5500" dirty="0">
                <a:solidFill>
                  <a:srgbClr val="671734"/>
                </a:solidFill>
                <a:latin typeface="微软雅黑" pitchFamily="34" charset="-122"/>
                <a:ea typeface="微软雅黑" pitchFamily="34" charset="-122"/>
              </a:rPr>
              <a:t>    </a:t>
            </a:r>
            <a:r>
              <a:rPr lang="zh-CN" altLang="en-US" sz="5500" dirty="0">
                <a:solidFill>
                  <a:srgbClr val="671734"/>
                </a:solidFill>
                <a:latin typeface="微软雅黑" pitchFamily="34" charset="-122"/>
                <a:ea typeface="微软雅黑" pitchFamily="34" charset="-122"/>
                <a:hlinkClick r:id="rId5" action="ppaction://hlinksldjump"/>
              </a:rPr>
              <a:t>真题典例</a:t>
            </a:r>
            <a:r>
              <a:rPr lang="zh-CN" altLang="en-US" sz="5500" dirty="0">
                <a:solidFill>
                  <a:srgbClr val="671734"/>
                </a:solidFill>
                <a:latin typeface="微软雅黑" pitchFamily="34" charset="-122"/>
                <a:ea typeface="微软雅黑" pitchFamily="34" charset="-122"/>
              </a:rPr>
              <a:t>    </a:t>
            </a:r>
            <a:r>
              <a:rPr lang="zh-CN" altLang="en-US" sz="5500" dirty="0">
                <a:solidFill>
                  <a:srgbClr val="671734"/>
                </a:solidFill>
                <a:latin typeface="微软雅黑" pitchFamily="34" charset="-122"/>
                <a:ea typeface="微软雅黑" pitchFamily="34" charset="-122"/>
                <a:hlinkClick r:id="rId6" action="ppaction://hlinksldjump"/>
              </a:rPr>
              <a:t>模拟</a:t>
            </a:r>
            <a:r>
              <a:rPr lang="zh-CN" altLang="en-US" sz="5500" dirty="0" smtClean="0">
                <a:solidFill>
                  <a:srgbClr val="671734"/>
                </a:solidFill>
                <a:latin typeface="微软雅黑" pitchFamily="34" charset="-122"/>
                <a:ea typeface="微软雅黑" pitchFamily="34" charset="-122"/>
                <a:hlinkClick r:id="rId6" action="ppaction://hlinksldjump"/>
              </a:rPr>
              <a:t>演练</a:t>
            </a:r>
            <a:r>
              <a:rPr lang="zh-CN" altLang="en-US" sz="5500" dirty="0" smtClean="0">
                <a:solidFill>
                  <a:srgbClr val="671734"/>
                </a:solidFill>
                <a:latin typeface="微软雅黑" pitchFamily="34" charset="-122"/>
                <a:ea typeface="微软雅黑" pitchFamily="34" charset="-122"/>
              </a:rPr>
              <a:t>    </a:t>
            </a:r>
            <a:r>
              <a:rPr lang="zh-CN" altLang="en-US" sz="5500" dirty="0" smtClean="0">
                <a:solidFill>
                  <a:srgbClr val="671734"/>
                </a:solidFill>
                <a:latin typeface="微软雅黑" pitchFamily="34" charset="-122"/>
                <a:ea typeface="微软雅黑" pitchFamily="34" charset="-122"/>
                <a:hlinkClick r:id="rId7" action="ppaction://hlinksldjump"/>
              </a:rPr>
              <a:t>备用习题 </a:t>
            </a:r>
            <a:endParaRPr lang="zh-CN" altLang="zh-CN" sz="5500" dirty="0">
              <a:solidFill>
                <a:srgbClr val="671734"/>
              </a:solidFill>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sp>
        <p:nvSpPr>
          <p:cNvPr id="2" name="矩形 1"/>
          <p:cNvSpPr/>
          <p:nvPr/>
        </p:nvSpPr>
        <p:spPr>
          <a:xfrm>
            <a:off x="2088556" y="2937489"/>
            <a:ext cx="20162239" cy="5863144"/>
          </a:xfrm>
          <a:prstGeom prst="rect">
            <a:avLst/>
          </a:prstGeom>
        </p:spPr>
        <p:txBody>
          <a:bodyPr wrap="square">
            <a:spAutoFit/>
          </a:bodyPr>
          <a:lstStyle/>
          <a:p>
            <a:pPr algn="just">
              <a:lnSpc>
                <a:spcPct val="150000"/>
              </a:lnSpc>
            </a:pPr>
            <a:r>
              <a:rPr lang="en-US" altLang="zh-CN" sz="5000" dirty="0" smtClean="0">
                <a:latin typeface="微软雅黑" pitchFamily="34" charset="-122"/>
                <a:ea typeface="微软雅黑" pitchFamily="34" charset="-122"/>
              </a:rPr>
              <a:t>       </a:t>
            </a:r>
            <a:r>
              <a:rPr lang="zh-CN" altLang="zh-CN" sz="5000" dirty="0" smtClean="0">
                <a:latin typeface="微软雅黑" pitchFamily="34" charset="-122"/>
                <a:ea typeface="微软雅黑" pitchFamily="34" charset="-122"/>
              </a:rPr>
              <a:t>高考</a:t>
            </a:r>
            <a:r>
              <a:rPr lang="zh-CN" altLang="zh-CN" sz="5000" dirty="0">
                <a:latin typeface="微软雅黑" pitchFamily="34" charset="-122"/>
                <a:ea typeface="微软雅黑" pitchFamily="34" charset="-122"/>
              </a:rPr>
              <a:t>阅读理解中的细节理解题要求考生对阅读材料中的某一具体事实或细节进行理解。有些问题考生可以直接从文中找到明确的答案</a:t>
            </a:r>
            <a:r>
              <a:rPr lang="en-US" altLang="zh-CN" sz="5000" dirty="0">
                <a:latin typeface="微软雅黑" pitchFamily="34" charset="-122"/>
                <a:ea typeface="微软雅黑" pitchFamily="34" charset="-122"/>
              </a:rPr>
              <a:t>, </a:t>
            </a:r>
            <a:r>
              <a:rPr lang="zh-CN" altLang="zh-CN" sz="5000" dirty="0">
                <a:latin typeface="微软雅黑" pitchFamily="34" charset="-122"/>
                <a:ea typeface="微软雅黑" pitchFamily="34" charset="-122"/>
              </a:rPr>
              <a:t>有些则需要考生在理解的基础上将有关信息进行处理</a:t>
            </a:r>
            <a:r>
              <a:rPr lang="en-US" altLang="zh-CN" sz="5000" dirty="0">
                <a:latin typeface="微软雅黑" pitchFamily="34" charset="-122"/>
                <a:ea typeface="微软雅黑" pitchFamily="34" charset="-122"/>
              </a:rPr>
              <a:t>, </a:t>
            </a:r>
            <a:r>
              <a:rPr lang="zh-CN" altLang="zh-CN" sz="5000" dirty="0">
                <a:latin typeface="微软雅黑" pitchFamily="34" charset="-122"/>
                <a:ea typeface="微软雅黑" pitchFamily="34" charset="-122"/>
              </a:rPr>
              <a:t>如计算、排序、判断、比较等。细节理解题在高考试卷中占很大的比例</a:t>
            </a:r>
            <a:r>
              <a:rPr lang="en-US" altLang="zh-CN" sz="5000" dirty="0">
                <a:latin typeface="微软雅黑" pitchFamily="34" charset="-122"/>
                <a:ea typeface="微软雅黑" pitchFamily="34" charset="-122"/>
              </a:rPr>
              <a:t>, </a:t>
            </a:r>
            <a:r>
              <a:rPr lang="zh-CN" altLang="zh-CN" sz="5000" dirty="0">
                <a:latin typeface="微软雅黑" pitchFamily="34" charset="-122"/>
                <a:ea typeface="微软雅黑" pitchFamily="34" charset="-122"/>
              </a:rPr>
              <a:t>特别是在应用文、说明文和记叙文中</a:t>
            </a:r>
            <a:r>
              <a:rPr lang="en-US" altLang="zh-CN" sz="5000" dirty="0">
                <a:latin typeface="微软雅黑" pitchFamily="34" charset="-122"/>
                <a:ea typeface="微软雅黑" pitchFamily="34" charset="-122"/>
              </a:rPr>
              <a:t>, </a:t>
            </a:r>
            <a:r>
              <a:rPr lang="zh-CN" altLang="zh-CN" sz="5000" dirty="0">
                <a:latin typeface="微软雅黑" pitchFamily="34" charset="-122"/>
                <a:ea typeface="微软雅黑" pitchFamily="34" charset="-122"/>
              </a:rPr>
              <a:t>更是侧重对细节理解题的考查。</a:t>
            </a: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7" name="矩形 6">
            <a:extLst>
              <a:ext uri="{FF2B5EF4-FFF2-40B4-BE49-F238E27FC236}">
                <a16:creationId xmlns:a16="http://schemas.microsoft.com/office/drawing/2014/main" id="{6F37F156-4D5C-42F5-89D3-839FF18E0E62}"/>
              </a:ext>
            </a:extLst>
          </p:cNvPr>
          <p:cNvSpPr/>
          <p:nvPr/>
        </p:nvSpPr>
        <p:spPr>
          <a:xfrm>
            <a:off x="0" y="4140870"/>
            <a:ext cx="879648" cy="3456382"/>
          </a:xfrm>
          <a:prstGeom prst="rect">
            <a:avLst/>
          </a:prstGeom>
          <a:gradFill>
            <a:gsLst>
              <a:gs pos="0">
                <a:srgbClr val="52A375"/>
              </a:gs>
              <a:gs pos="0">
                <a:srgbClr val="5DA97E"/>
              </a:gs>
              <a:gs pos="51000">
                <a:schemeClr val="accent2">
                  <a:lumMod val="20000"/>
                  <a:lumOff val="80000"/>
                </a:schemeClr>
              </a:gs>
              <a:gs pos="0">
                <a:srgbClr val="35945E"/>
              </a:gs>
              <a:gs pos="0">
                <a:srgbClr val="DD6690"/>
              </a:gs>
            </a:gsLst>
            <a:lin ang="2700000" scaled="1"/>
          </a:gradFill>
          <a:ln>
            <a:solidFill>
              <a:schemeClr val="bg2">
                <a:lumMod val="75000"/>
              </a:schemeClr>
            </a:solidFill>
          </a:ln>
          <a:effectLst>
            <a:outerShdw blurRad="50800" dist="38100" dir="2700000" algn="t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5400" b="1" dirty="0">
                <a:solidFill>
                  <a:schemeClr val="tx1"/>
                </a:solidFill>
                <a:latin typeface="微软雅黑" panose="020B0503020204020204" pitchFamily="34" charset="-122"/>
                <a:ea typeface="微软雅黑" panose="020B0503020204020204" pitchFamily="34" charset="-122"/>
              </a:rPr>
              <a:t>专题导读</a:t>
            </a:r>
          </a:p>
        </p:txBody>
      </p:sp>
      <p:graphicFrame>
        <p:nvGraphicFramePr>
          <p:cNvPr id="3" name="表格 2"/>
          <p:cNvGraphicFramePr>
            <a:graphicFrameLocks noGrp="1"/>
          </p:cNvGraphicFramePr>
          <p:nvPr>
            <p:extLst>
              <p:ext uri="{D42A27DB-BD31-4B8C-83A1-F6EECF244321}">
                <p14:modId xmlns:p14="http://schemas.microsoft.com/office/powerpoint/2010/main" val="634628395"/>
              </p:ext>
            </p:extLst>
          </p:nvPr>
        </p:nvGraphicFramePr>
        <p:xfrm>
          <a:off x="1800524" y="2484686"/>
          <a:ext cx="21026336" cy="8428936"/>
        </p:xfrm>
        <a:graphic>
          <a:graphicData uri="http://schemas.openxmlformats.org/drawingml/2006/table">
            <a:tbl>
              <a:tblPr firstRow="1" firstCol="1" bandRow="1">
                <a:tableStyleId>{5940675A-B579-460E-94D1-54222C63F5DA}</a:tableStyleId>
              </a:tblPr>
              <a:tblGrid>
                <a:gridCol w="4536504">
                  <a:extLst>
                    <a:ext uri="{9D8B030D-6E8A-4147-A177-3AD203B41FA5}">
                      <a16:colId xmlns:a16="http://schemas.microsoft.com/office/drawing/2014/main" val="20000"/>
                    </a:ext>
                  </a:extLst>
                </a:gridCol>
                <a:gridCol w="16489832">
                  <a:extLst>
                    <a:ext uri="{9D8B030D-6E8A-4147-A177-3AD203B41FA5}">
                      <a16:colId xmlns:a16="http://schemas.microsoft.com/office/drawing/2014/main" val="20001"/>
                    </a:ext>
                  </a:extLst>
                </a:gridCol>
              </a:tblGrid>
              <a:tr h="1008112">
                <a:tc>
                  <a:txBody>
                    <a:bodyPr/>
                    <a:lstStyle/>
                    <a:p>
                      <a:pPr algn="ctr">
                        <a:lnSpc>
                          <a:spcPct val="130000"/>
                        </a:lnSpc>
                        <a:spcAft>
                          <a:spcPts val="0"/>
                        </a:spcAft>
                      </a:pPr>
                      <a:r>
                        <a:rPr lang="zh-CN" sz="5000" b="1" dirty="0">
                          <a:effectLst/>
                          <a:latin typeface="微软雅黑" pitchFamily="34" charset="-122"/>
                          <a:ea typeface="微软雅黑" pitchFamily="34" charset="-122"/>
                        </a:rPr>
                        <a:t>设题方式</a:t>
                      </a:r>
                      <a:endParaRPr lang="zh-CN" sz="5000" b="1" dirty="0">
                        <a:solidFill>
                          <a:srgbClr val="000000"/>
                        </a:solidFill>
                        <a:effectLst/>
                        <a:latin typeface="微软雅黑" pitchFamily="34" charset="-122"/>
                        <a:ea typeface="微软雅黑" pitchFamily="34" charset="-122"/>
                        <a:cs typeface="Times New Roman"/>
                      </a:endParaRPr>
                    </a:p>
                  </a:txBody>
                  <a:tcPr marL="53975" marR="53975" marT="0" marB="0" anchor="ctr"/>
                </a:tc>
                <a:tc>
                  <a:txBody>
                    <a:bodyPr/>
                    <a:lstStyle/>
                    <a:p>
                      <a:pPr marL="0" algn="ctr" defTabSz="2118995" rtl="0" eaLnBrk="1" latinLnBrk="0" hangingPunct="1">
                        <a:lnSpc>
                          <a:spcPct val="130000"/>
                        </a:lnSpc>
                        <a:spcAft>
                          <a:spcPts val="0"/>
                        </a:spcAft>
                      </a:pPr>
                      <a:r>
                        <a:rPr lang="zh-CN" sz="5000" b="1" kern="1200" dirty="0">
                          <a:solidFill>
                            <a:schemeClr val="tx1"/>
                          </a:solidFill>
                          <a:effectLst/>
                          <a:latin typeface="微软雅黑" pitchFamily="34" charset="-122"/>
                          <a:ea typeface="微软雅黑" pitchFamily="34" charset="-122"/>
                          <a:cs typeface="+mn-cs"/>
                        </a:rPr>
                        <a:t>选项特点</a:t>
                      </a:r>
                    </a:p>
                  </a:txBody>
                  <a:tcPr marL="53975" marR="53975" marT="0" marB="0" anchor="ctr"/>
                </a:tc>
                <a:extLst>
                  <a:ext uri="{0D108BD9-81ED-4DB2-BD59-A6C34878D82A}">
                    <a16:rowId xmlns:a16="http://schemas.microsoft.com/office/drawing/2014/main" val="10000"/>
                  </a:ext>
                </a:extLst>
              </a:tr>
              <a:tr h="7420824">
                <a:tc>
                  <a:txBody>
                    <a:bodyPr/>
                    <a:lstStyle/>
                    <a:p>
                      <a:pPr marL="0" algn="just" defTabSz="2118995" rtl="0" eaLnBrk="1" latinLnBrk="0" hangingPunct="1">
                        <a:lnSpc>
                          <a:spcPct val="130000"/>
                        </a:lnSpc>
                        <a:spcAft>
                          <a:spcPts val="0"/>
                        </a:spcAft>
                      </a:pPr>
                      <a:r>
                        <a:rPr lang="zh-CN" sz="5000" dirty="0">
                          <a:effectLst/>
                          <a:latin typeface="微软雅黑" pitchFamily="34" charset="-122"/>
                          <a:ea typeface="微软雅黑" pitchFamily="34" charset="-122"/>
                        </a:rPr>
                        <a:t>　</a:t>
                      </a:r>
                      <a:r>
                        <a:rPr lang="en-US" sz="5000" kern="1200" dirty="0">
                          <a:solidFill>
                            <a:schemeClr val="tx1"/>
                          </a:solidFill>
                          <a:effectLst/>
                          <a:latin typeface="微软雅黑" pitchFamily="34" charset="-122"/>
                          <a:ea typeface="微软雅黑" pitchFamily="34" charset="-122"/>
                          <a:cs typeface="+mn-cs"/>
                        </a:rPr>
                        <a:t>1.</a:t>
                      </a:r>
                      <a:r>
                        <a:rPr lang="zh-CN" sz="5000" kern="1200" dirty="0">
                          <a:solidFill>
                            <a:schemeClr val="tx1"/>
                          </a:solidFill>
                          <a:effectLst/>
                          <a:latin typeface="微软雅黑" pitchFamily="34" charset="-122"/>
                          <a:ea typeface="微软雅黑" pitchFamily="34" charset="-122"/>
                          <a:cs typeface="+mn-cs"/>
                        </a:rPr>
                        <a:t>常使用特殊疑问句的形式</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例如</a:t>
                      </a:r>
                      <a:r>
                        <a:rPr lang="en-US" sz="5000" kern="1200" dirty="0">
                          <a:solidFill>
                            <a:schemeClr val="tx1"/>
                          </a:solidFill>
                          <a:effectLst/>
                          <a:latin typeface="微软雅黑" pitchFamily="34" charset="-122"/>
                          <a:ea typeface="微软雅黑" pitchFamily="34" charset="-122"/>
                          <a:cs typeface="+mn-cs"/>
                        </a:rPr>
                        <a:t>:</a:t>
                      </a:r>
                      <a:r>
                        <a:rPr lang="zh-CN" sz="5000" kern="1200" dirty="0">
                          <a:solidFill>
                            <a:schemeClr val="tx1"/>
                          </a:solidFill>
                          <a:effectLst/>
                          <a:latin typeface="微软雅黑" pitchFamily="34" charset="-122"/>
                          <a:ea typeface="微软雅黑" pitchFamily="34" charset="-122"/>
                          <a:cs typeface="+mn-cs"/>
                        </a:rPr>
                        <a:t>以</a:t>
                      </a:r>
                      <a:r>
                        <a:rPr lang="en-US" sz="5000" kern="1200" dirty="0">
                          <a:solidFill>
                            <a:schemeClr val="tx1"/>
                          </a:solidFill>
                          <a:effectLst/>
                          <a:latin typeface="微软雅黑" pitchFamily="34" charset="-122"/>
                          <a:ea typeface="微软雅黑" pitchFamily="34" charset="-122"/>
                          <a:cs typeface="+mn-cs"/>
                        </a:rPr>
                        <a:t>when</a:t>
                      </a:r>
                      <a:r>
                        <a:rPr lang="zh-CN" sz="5000" kern="1200" dirty="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where</a:t>
                      </a:r>
                      <a:r>
                        <a:rPr lang="zh-CN" sz="5000" kern="1200" dirty="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what</a:t>
                      </a:r>
                      <a:r>
                        <a:rPr lang="zh-CN" sz="5000" kern="1200" dirty="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which</a:t>
                      </a:r>
                      <a:r>
                        <a:rPr lang="zh-CN" sz="5000" kern="1200" dirty="0">
                          <a:solidFill>
                            <a:schemeClr val="tx1"/>
                          </a:solidFill>
                          <a:effectLst/>
                          <a:latin typeface="微软雅黑" pitchFamily="34" charset="-122"/>
                          <a:ea typeface="微软雅黑" pitchFamily="34" charset="-122"/>
                          <a:cs typeface="+mn-cs"/>
                        </a:rPr>
                        <a:t>、</a:t>
                      </a:r>
                      <a:r>
                        <a:rPr lang="en-US" sz="5000" kern="1200" dirty="0">
                          <a:solidFill>
                            <a:schemeClr val="tx1"/>
                          </a:solidFill>
                          <a:effectLst/>
                          <a:latin typeface="微软雅黑" pitchFamily="34" charset="-122"/>
                          <a:ea typeface="微软雅黑" pitchFamily="34" charset="-122"/>
                          <a:cs typeface="+mn-cs"/>
                        </a:rPr>
                        <a:t>who</a:t>
                      </a:r>
                      <a:r>
                        <a:rPr lang="zh-CN" sz="5000" kern="1200" dirty="0">
                          <a:solidFill>
                            <a:schemeClr val="tx1"/>
                          </a:solidFill>
                          <a:effectLst/>
                          <a:latin typeface="微软雅黑" pitchFamily="34" charset="-122"/>
                          <a:ea typeface="微软雅黑" pitchFamily="34" charset="-122"/>
                          <a:cs typeface="+mn-cs"/>
                        </a:rPr>
                        <a:t>等疑问词开头引出问题</a:t>
                      </a:r>
                      <a:r>
                        <a:rPr lang="zh-CN" sz="5000" kern="1200" dirty="0" smtClean="0">
                          <a:solidFill>
                            <a:schemeClr val="tx1"/>
                          </a:solidFill>
                          <a:effectLst/>
                          <a:latin typeface="微软雅黑" pitchFamily="34" charset="-122"/>
                          <a:ea typeface="微软雅黑" pitchFamily="34" charset="-122"/>
                          <a:cs typeface="+mn-cs"/>
                        </a:rPr>
                        <a:t>。</a:t>
                      </a:r>
                      <a:endParaRPr lang="zh-CN" sz="5000" kern="1200" dirty="0">
                        <a:solidFill>
                          <a:schemeClr val="tx1"/>
                        </a:solidFill>
                        <a:effectLst/>
                        <a:latin typeface="微软雅黑" pitchFamily="34" charset="-122"/>
                        <a:ea typeface="微软雅黑" pitchFamily="34" charset="-122"/>
                        <a:cs typeface="+mn-cs"/>
                      </a:endParaRPr>
                    </a:p>
                  </a:txBody>
                  <a:tcPr marL="53975" marR="53975" marT="0" marB="0" anchor="ctr"/>
                </a:tc>
                <a:tc>
                  <a:txBody>
                    <a:bodyPr/>
                    <a:lstStyle/>
                    <a:p>
                      <a:pPr marL="0" algn="just" defTabSz="2118995" rtl="0" eaLnBrk="1" latinLnBrk="0" hangingPunct="1">
                        <a:lnSpc>
                          <a:spcPct val="130000"/>
                        </a:lnSpc>
                        <a:spcAft>
                          <a:spcPts val="0"/>
                        </a:spcAft>
                      </a:pPr>
                      <a:r>
                        <a:rPr lang="en-US" sz="5000" kern="1200" dirty="0">
                          <a:solidFill>
                            <a:schemeClr val="tx1"/>
                          </a:solidFill>
                          <a:effectLst/>
                          <a:latin typeface="微软雅黑" pitchFamily="34" charset="-122"/>
                          <a:ea typeface="微软雅黑" pitchFamily="34" charset="-122"/>
                          <a:cs typeface="+mn-cs"/>
                        </a:rPr>
                        <a:t>1.</a:t>
                      </a:r>
                      <a:r>
                        <a:rPr lang="zh-CN" sz="5000" kern="1200" dirty="0">
                          <a:solidFill>
                            <a:schemeClr val="tx1"/>
                          </a:solidFill>
                          <a:effectLst/>
                          <a:latin typeface="微软雅黑" pitchFamily="34" charset="-122"/>
                          <a:ea typeface="微软雅黑" pitchFamily="34" charset="-122"/>
                          <a:cs typeface="+mn-cs"/>
                        </a:rPr>
                        <a:t>正确选项特点</a:t>
                      </a: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◆语言简化。把原文中复杂的语言进行简化</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设置为答案。</a:t>
                      </a: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◆同义替换。对原文句子中的关键词进行同义替换</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如把</a:t>
                      </a:r>
                      <a:r>
                        <a:rPr lang="en-US" sz="5000" kern="1200" dirty="0">
                          <a:solidFill>
                            <a:schemeClr val="tx1"/>
                          </a:solidFill>
                          <a:effectLst/>
                          <a:latin typeface="微软雅黑" pitchFamily="34" charset="-122"/>
                          <a:ea typeface="微软雅黑" pitchFamily="34" charset="-122"/>
                          <a:cs typeface="+mn-cs"/>
                        </a:rPr>
                        <a:t>lose </a:t>
                      </a:r>
                      <a:r>
                        <a:rPr lang="en-US" sz="5000" kern="1200" dirty="0" smtClean="0">
                          <a:solidFill>
                            <a:schemeClr val="tx1"/>
                          </a:solidFill>
                          <a:effectLst/>
                          <a:latin typeface="微软雅黑" pitchFamily="34" charset="-122"/>
                          <a:ea typeface="微软雅黑" pitchFamily="34" charset="-122"/>
                          <a:cs typeface="+mn-cs"/>
                        </a:rPr>
                        <a:t>one's </a:t>
                      </a:r>
                      <a:r>
                        <a:rPr lang="en-US" sz="5000" kern="1200" dirty="0">
                          <a:solidFill>
                            <a:schemeClr val="tx1"/>
                          </a:solidFill>
                          <a:effectLst/>
                          <a:latin typeface="微软雅黑" pitchFamily="34" charset="-122"/>
                          <a:ea typeface="微软雅黑" pitchFamily="34" charset="-122"/>
                          <a:cs typeface="+mn-cs"/>
                        </a:rPr>
                        <a:t>job</a:t>
                      </a:r>
                      <a:r>
                        <a:rPr lang="zh-CN" sz="5000" kern="1200" dirty="0">
                          <a:solidFill>
                            <a:schemeClr val="tx1"/>
                          </a:solidFill>
                          <a:effectLst/>
                          <a:latin typeface="微软雅黑" pitchFamily="34" charset="-122"/>
                          <a:ea typeface="微软雅黑" pitchFamily="34" charset="-122"/>
                          <a:cs typeface="+mn-cs"/>
                        </a:rPr>
                        <a:t>换成</a:t>
                      </a:r>
                      <a:r>
                        <a:rPr lang="en-US" sz="5000" kern="1200" dirty="0">
                          <a:solidFill>
                            <a:schemeClr val="tx1"/>
                          </a:solidFill>
                          <a:effectLst/>
                          <a:latin typeface="微软雅黑" pitchFamily="34" charset="-122"/>
                          <a:ea typeface="微软雅黑" pitchFamily="34" charset="-122"/>
                          <a:cs typeface="+mn-cs"/>
                        </a:rPr>
                        <a:t>be out of work;</a:t>
                      </a:r>
                      <a:r>
                        <a:rPr lang="zh-CN" sz="5000" kern="1200" dirty="0">
                          <a:solidFill>
                            <a:schemeClr val="tx1"/>
                          </a:solidFill>
                          <a:effectLst/>
                          <a:latin typeface="微软雅黑" pitchFamily="34" charset="-122"/>
                          <a:ea typeface="微软雅黑" pitchFamily="34" charset="-122"/>
                          <a:cs typeface="+mn-cs"/>
                        </a:rPr>
                        <a:t>有时</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词性或者语态也会有所变化</a:t>
                      </a:r>
                      <a:r>
                        <a:rPr lang="en-US" sz="5000" kern="1200" dirty="0">
                          <a:solidFill>
                            <a:schemeClr val="tx1"/>
                          </a:solidFill>
                          <a:effectLst/>
                          <a:latin typeface="微软雅黑" pitchFamily="34" charset="-122"/>
                          <a:ea typeface="微软雅黑" pitchFamily="34" charset="-122"/>
                          <a:cs typeface="+mn-cs"/>
                        </a:rPr>
                        <a:t>, </a:t>
                      </a:r>
                      <a:r>
                        <a:rPr lang="zh-CN" sz="5000" kern="1200" dirty="0">
                          <a:solidFill>
                            <a:schemeClr val="tx1"/>
                          </a:solidFill>
                          <a:effectLst/>
                          <a:latin typeface="微软雅黑" pitchFamily="34" charset="-122"/>
                          <a:ea typeface="微软雅黑" pitchFamily="34" charset="-122"/>
                          <a:cs typeface="+mn-cs"/>
                        </a:rPr>
                        <a:t>如把</a:t>
                      </a:r>
                      <a:r>
                        <a:rPr lang="en-US" sz="5000" kern="1200" dirty="0">
                          <a:solidFill>
                            <a:schemeClr val="tx1"/>
                          </a:solidFill>
                          <a:effectLst/>
                          <a:latin typeface="微软雅黑" pitchFamily="34" charset="-122"/>
                          <a:ea typeface="微软雅黑" pitchFamily="34" charset="-122"/>
                          <a:cs typeface="+mn-cs"/>
                        </a:rPr>
                        <a:t>important</a:t>
                      </a:r>
                      <a:r>
                        <a:rPr lang="zh-CN" sz="5000" kern="1200" dirty="0">
                          <a:solidFill>
                            <a:schemeClr val="tx1"/>
                          </a:solidFill>
                          <a:effectLst/>
                          <a:latin typeface="微软雅黑" pitchFamily="34" charset="-122"/>
                          <a:ea typeface="微软雅黑" pitchFamily="34" charset="-122"/>
                          <a:cs typeface="+mn-cs"/>
                        </a:rPr>
                        <a:t>改成</a:t>
                      </a:r>
                      <a:r>
                        <a:rPr lang="en-US" sz="5000" kern="1200" dirty="0">
                          <a:solidFill>
                            <a:schemeClr val="tx1"/>
                          </a:solidFill>
                          <a:effectLst/>
                          <a:latin typeface="微软雅黑" pitchFamily="34" charset="-122"/>
                          <a:ea typeface="微软雅黑" pitchFamily="34" charset="-122"/>
                          <a:cs typeface="+mn-cs"/>
                        </a:rPr>
                        <a:t>of importance, </a:t>
                      </a:r>
                      <a:r>
                        <a:rPr lang="zh-CN" sz="5000" kern="1200" dirty="0">
                          <a:solidFill>
                            <a:schemeClr val="tx1"/>
                          </a:solidFill>
                          <a:effectLst/>
                          <a:latin typeface="微软雅黑" pitchFamily="34" charset="-122"/>
                          <a:ea typeface="微软雅黑" pitchFamily="34" charset="-122"/>
                          <a:cs typeface="+mn-cs"/>
                        </a:rPr>
                        <a:t>把主动语态改为被动语态。</a:t>
                      </a:r>
                    </a:p>
                    <a:p>
                      <a:pPr marL="0" algn="just" defTabSz="2118995" rtl="0" eaLnBrk="1" latinLnBrk="0" hangingPunct="1">
                        <a:lnSpc>
                          <a:spcPct val="130000"/>
                        </a:lnSpc>
                        <a:spcAft>
                          <a:spcPts val="0"/>
                        </a:spcAft>
                      </a:pPr>
                      <a:r>
                        <a:rPr lang="zh-CN" sz="5000" kern="1200" dirty="0">
                          <a:solidFill>
                            <a:schemeClr val="tx1"/>
                          </a:solidFill>
                          <a:effectLst/>
                          <a:latin typeface="微软雅黑" pitchFamily="34" charset="-122"/>
                          <a:ea typeface="微软雅黑" pitchFamily="34" charset="-122"/>
                          <a:cs typeface="+mn-cs"/>
                        </a:rPr>
                        <a:t>◆正话反说。把原文中的意思反过来表达而成为正确选项</a:t>
                      </a:r>
                      <a:r>
                        <a:rPr lang="zh-CN" sz="5000" kern="1200" dirty="0" smtClean="0">
                          <a:solidFill>
                            <a:schemeClr val="tx1"/>
                          </a:solidFill>
                          <a:effectLst/>
                          <a:latin typeface="微软雅黑" pitchFamily="34" charset="-122"/>
                          <a:ea typeface="微软雅黑" pitchFamily="34" charset="-122"/>
                          <a:cs typeface="+mn-cs"/>
                        </a:rPr>
                        <a:t>。</a:t>
                      </a:r>
                      <a:endParaRPr lang="zh-CN" sz="5000" kern="1200" dirty="0">
                        <a:solidFill>
                          <a:schemeClr val="tx1"/>
                        </a:solidFill>
                        <a:effectLst/>
                        <a:latin typeface="微软雅黑" pitchFamily="34" charset="-122"/>
                        <a:ea typeface="微软雅黑" pitchFamily="34" charset="-122"/>
                        <a:cs typeface="+mn-cs"/>
                      </a:endParaRPr>
                    </a:p>
                  </a:txBody>
                  <a:tcPr marL="53975" marR="53975" marT="0" marB="0" anchor="ctr"/>
                </a:tc>
                <a:extLst>
                  <a:ext uri="{0D108BD9-81ED-4DB2-BD59-A6C34878D82A}">
                    <a16:rowId xmlns:a16="http://schemas.microsoft.com/office/drawing/2014/main" val="10001"/>
                  </a:ext>
                </a:extLst>
              </a:tr>
            </a:tbl>
          </a:graphicData>
        </a:graphic>
      </p:graphicFrame>
      <p:pic>
        <p:nvPicPr>
          <p:cNvPr id="6" name="命题特点.EPS" descr="id:2147494325;FounderCES"/>
          <p:cNvPicPr/>
          <p:nvPr/>
        </p:nvPicPr>
        <p:blipFill>
          <a:blip r:embed="rId2"/>
          <a:stretch>
            <a:fillRect/>
          </a:stretch>
        </p:blipFill>
        <p:spPr>
          <a:xfrm>
            <a:off x="1800524" y="819421"/>
            <a:ext cx="2632529" cy="792088"/>
          </a:xfrm>
          <a:prstGeom prst="rect">
            <a:avLst/>
          </a:prstGeom>
        </p:spPr>
      </p:pic>
    </p:spTree>
    <p:extLst>
      <p:ext uri="{BB962C8B-B14F-4D97-AF65-F5344CB8AC3E}">
        <p14:creationId xmlns:p14="http://schemas.microsoft.com/office/powerpoint/2010/main" val="2577585560"/>
      </p:ext>
    </p:extLst>
  </p:cSld>
  <p:clrMapOvr>
    <a:masterClrMapping/>
  </p:clrMapOvr>
  <p:transition>
    <p:pull di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5dbd8a52-a432-4b55-8745-c4dffcf87617}"/>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5dbd8a52-a432-4b55-8745-c4dffcf876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1099</TotalTime>
  <Words>6442</Words>
  <Application>Microsoft Office PowerPoint</Application>
  <PresentationFormat>自定义</PresentationFormat>
  <Paragraphs>448</Paragraphs>
  <Slides>67</Slides>
  <Notes>10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67</vt:i4>
      </vt:variant>
    </vt:vector>
  </HeadingPairs>
  <TitlesOfParts>
    <vt:vector size="76" baseType="lpstr">
      <vt:lpstr>方正兰亭黑_GBK</vt:lpstr>
      <vt:lpstr>方正宋三_GBK</vt:lpstr>
      <vt:lpstr>华文行楷</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719</cp:revision>
  <dcterms:created xsi:type="dcterms:W3CDTF">2016-01-31T01:38:00Z</dcterms:created>
  <dcterms:modified xsi:type="dcterms:W3CDTF">2021-11-19T11:06:16Z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